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8"/>
  </p:notesMasterIdLst>
  <p:handoutMasterIdLst>
    <p:handoutMasterId r:id="rId39"/>
  </p:handoutMasterIdLst>
  <p:sldIdLst>
    <p:sldId id="256" r:id="rId5"/>
    <p:sldId id="711" r:id="rId6"/>
    <p:sldId id="712" r:id="rId7"/>
    <p:sldId id="715" r:id="rId8"/>
    <p:sldId id="716" r:id="rId9"/>
    <p:sldId id="755" r:id="rId10"/>
    <p:sldId id="760" r:id="rId11"/>
    <p:sldId id="761" r:id="rId12"/>
    <p:sldId id="762" r:id="rId13"/>
    <p:sldId id="763" r:id="rId14"/>
    <p:sldId id="764" r:id="rId15"/>
    <p:sldId id="765" r:id="rId16"/>
    <p:sldId id="767" r:id="rId17"/>
    <p:sldId id="766" r:id="rId18"/>
    <p:sldId id="756" r:id="rId19"/>
    <p:sldId id="779" r:id="rId20"/>
    <p:sldId id="780" r:id="rId21"/>
    <p:sldId id="776" r:id="rId22"/>
    <p:sldId id="777" r:id="rId23"/>
    <p:sldId id="781" r:id="rId24"/>
    <p:sldId id="768" r:id="rId25"/>
    <p:sldId id="769" r:id="rId26"/>
    <p:sldId id="770" r:id="rId27"/>
    <p:sldId id="771" r:id="rId28"/>
    <p:sldId id="772" r:id="rId29"/>
    <p:sldId id="757" r:id="rId30"/>
    <p:sldId id="778" r:id="rId31"/>
    <p:sldId id="758" r:id="rId32"/>
    <p:sldId id="782" r:id="rId33"/>
    <p:sldId id="754" r:id="rId34"/>
    <p:sldId id="783" r:id="rId35"/>
    <p:sldId id="784" r:id="rId36"/>
    <p:sldId id="785" r:id="rId37"/>
  </p:sldIdLst>
  <p:sldSz cx="9144000" cy="6858000" type="screen4x3"/>
  <p:notesSz cx="9928225" cy="6797675"/>
  <p:custDataLst>
    <p:tags r:id="rId40"/>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94" autoAdjust="0"/>
    <p:restoredTop sz="92006" autoAdjust="0"/>
  </p:normalViewPr>
  <p:slideViewPr>
    <p:cSldViewPr>
      <p:cViewPr varScale="1">
        <p:scale>
          <a:sx n="65" d="100"/>
          <a:sy n="65" d="100"/>
        </p:scale>
        <p:origin x="1860" y="48"/>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tags" Target="tags/tag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0950A2-5C8C-4521-81E4-956AD6B2F4FA}" type="doc">
      <dgm:prSet loTypeId="urn:microsoft.com/office/officeart/2005/8/layout/target1" loCatId="relationship" qsTypeId="urn:microsoft.com/office/officeart/2005/8/quickstyle/simple1" qsCatId="simple" csTypeId="urn:microsoft.com/office/officeart/2005/8/colors/accent1_2" csCatId="accent1" phldr="1"/>
      <dgm:spPr/>
    </dgm:pt>
    <dgm:pt modelId="{D0CFAF45-89C3-48F6-B0A7-265F50DABE6B}">
      <dgm:prSet phldrT="[Text]" custT="1"/>
      <dgm:spPr/>
      <dgm:t>
        <a:bodyPr/>
        <a:lstStyle/>
        <a:p>
          <a:r>
            <a:rPr lang="en-US" sz="1400" b="1" dirty="0" smtClean="0"/>
            <a:t>Directors</a:t>
          </a:r>
          <a:r>
            <a:rPr lang="en-US" sz="1400" dirty="0" smtClean="0"/>
            <a:t> - growth</a:t>
          </a:r>
          <a:endParaRPr lang="en-GB" sz="1400" dirty="0"/>
        </a:p>
      </dgm:t>
    </dgm:pt>
    <dgm:pt modelId="{A8A717CC-FE29-494A-84D9-2CC38DF9E4B0}" type="parTrans" cxnId="{7773BB5F-5715-42A2-8B63-9F1F4C518073}">
      <dgm:prSet/>
      <dgm:spPr/>
      <dgm:t>
        <a:bodyPr/>
        <a:lstStyle/>
        <a:p>
          <a:endParaRPr lang="en-GB"/>
        </a:p>
      </dgm:t>
    </dgm:pt>
    <dgm:pt modelId="{117C2AE6-4D43-4823-AFE9-E79EFEC184C8}" type="sibTrans" cxnId="{7773BB5F-5715-42A2-8B63-9F1F4C518073}">
      <dgm:prSet/>
      <dgm:spPr/>
      <dgm:t>
        <a:bodyPr/>
        <a:lstStyle/>
        <a:p>
          <a:endParaRPr lang="en-GB"/>
        </a:p>
      </dgm:t>
    </dgm:pt>
    <dgm:pt modelId="{F89D500D-268F-4659-B445-5756E5E58BBF}">
      <dgm:prSet phldrT="[Text]" custT="1"/>
      <dgm:spPr/>
      <dgm:t>
        <a:bodyPr/>
        <a:lstStyle/>
        <a:p>
          <a:r>
            <a:rPr lang="en-US" sz="1400" b="1" dirty="0" smtClean="0"/>
            <a:t>Workers</a:t>
          </a:r>
          <a:r>
            <a:rPr lang="en-US" sz="1400" dirty="0" smtClean="0"/>
            <a:t> - Jobs</a:t>
          </a:r>
          <a:endParaRPr lang="en-GB" sz="1400" dirty="0"/>
        </a:p>
      </dgm:t>
    </dgm:pt>
    <dgm:pt modelId="{9A324CAA-B580-4D3C-AFF9-DAB7ADE4F4DF}" type="parTrans" cxnId="{E7F848C2-8D8D-4DE8-918F-171F9DF00E17}">
      <dgm:prSet/>
      <dgm:spPr/>
      <dgm:t>
        <a:bodyPr/>
        <a:lstStyle/>
        <a:p>
          <a:endParaRPr lang="en-GB"/>
        </a:p>
      </dgm:t>
    </dgm:pt>
    <dgm:pt modelId="{705B2678-9721-44DF-9DF3-A8F0DD4C3C2C}" type="sibTrans" cxnId="{E7F848C2-8D8D-4DE8-918F-171F9DF00E17}">
      <dgm:prSet/>
      <dgm:spPr/>
      <dgm:t>
        <a:bodyPr/>
        <a:lstStyle/>
        <a:p>
          <a:endParaRPr lang="en-GB"/>
        </a:p>
      </dgm:t>
    </dgm:pt>
    <dgm:pt modelId="{8471E658-6431-4E4F-8C44-9D6A908F6354}">
      <dgm:prSet phldrT="[Text]" custT="1"/>
      <dgm:spPr/>
      <dgm:t>
        <a:bodyPr/>
        <a:lstStyle/>
        <a:p>
          <a:r>
            <a:rPr lang="en-US" sz="1200" b="1" dirty="0" smtClean="0"/>
            <a:t>Local Community </a:t>
          </a:r>
          <a:r>
            <a:rPr lang="en-US" sz="1200" dirty="0" smtClean="0"/>
            <a:t>– Environment, low pollution, jobs</a:t>
          </a:r>
          <a:endParaRPr lang="en-GB" sz="1200" dirty="0"/>
        </a:p>
      </dgm:t>
    </dgm:pt>
    <dgm:pt modelId="{31026181-7280-4EBC-AA69-9DA48764E4D7}" type="parTrans" cxnId="{8D70B47F-363B-4FF2-A0A8-D5B4AE03EEA7}">
      <dgm:prSet/>
      <dgm:spPr/>
      <dgm:t>
        <a:bodyPr/>
        <a:lstStyle/>
        <a:p>
          <a:endParaRPr lang="en-GB"/>
        </a:p>
      </dgm:t>
    </dgm:pt>
    <dgm:pt modelId="{6F75795C-2B64-49CC-8584-6999DF314805}" type="sibTrans" cxnId="{8D70B47F-363B-4FF2-A0A8-D5B4AE03EEA7}">
      <dgm:prSet/>
      <dgm:spPr/>
      <dgm:t>
        <a:bodyPr/>
        <a:lstStyle/>
        <a:p>
          <a:endParaRPr lang="en-GB"/>
        </a:p>
      </dgm:t>
    </dgm:pt>
    <dgm:pt modelId="{40D35B7D-F74C-4A25-9C1F-27923D248769}">
      <dgm:prSet phldrT="[Text]" custT="1"/>
      <dgm:spPr/>
      <dgm:t>
        <a:bodyPr/>
        <a:lstStyle/>
        <a:p>
          <a:r>
            <a:rPr lang="en-US" sz="1400" b="1" dirty="0" smtClean="0"/>
            <a:t>Consumers</a:t>
          </a:r>
          <a:r>
            <a:rPr lang="en-US" sz="1400" dirty="0" smtClean="0"/>
            <a:t> – Price and quality</a:t>
          </a:r>
          <a:endParaRPr lang="en-GB" sz="1400" dirty="0"/>
        </a:p>
      </dgm:t>
    </dgm:pt>
    <dgm:pt modelId="{1279B749-A476-40E8-97A9-3B2F524818F5}" type="parTrans" cxnId="{6A201E50-B41D-4847-96FD-FC9F999CEDA6}">
      <dgm:prSet/>
      <dgm:spPr/>
      <dgm:t>
        <a:bodyPr/>
        <a:lstStyle/>
        <a:p>
          <a:endParaRPr lang="en-GB"/>
        </a:p>
      </dgm:t>
    </dgm:pt>
    <dgm:pt modelId="{8304B15C-95C0-4614-B4DF-C03542CDF3DA}" type="sibTrans" cxnId="{6A201E50-B41D-4847-96FD-FC9F999CEDA6}">
      <dgm:prSet/>
      <dgm:spPr/>
      <dgm:t>
        <a:bodyPr/>
        <a:lstStyle/>
        <a:p>
          <a:endParaRPr lang="en-GB"/>
        </a:p>
      </dgm:t>
    </dgm:pt>
    <dgm:pt modelId="{9129688E-EA11-49C1-89FC-6A48A6904277}" type="pres">
      <dgm:prSet presAssocID="{020950A2-5C8C-4521-81E4-956AD6B2F4FA}" presName="composite" presStyleCnt="0">
        <dgm:presLayoutVars>
          <dgm:chMax val="5"/>
          <dgm:dir/>
          <dgm:resizeHandles val="exact"/>
        </dgm:presLayoutVars>
      </dgm:prSet>
      <dgm:spPr/>
    </dgm:pt>
    <dgm:pt modelId="{87F5CDD3-B44B-4670-AEC8-80CFB160E7B2}" type="pres">
      <dgm:prSet presAssocID="{D0CFAF45-89C3-48F6-B0A7-265F50DABE6B}" presName="circle1" presStyleLbl="lnNode1" presStyleIdx="0" presStyleCnt="4" custLinFactX="-100000" custLinFactY="-41872" custLinFactNeighborX="-105078" custLinFactNeighborY="-100000"/>
      <dgm:spPr/>
    </dgm:pt>
    <dgm:pt modelId="{7FA54938-8D5C-48D5-A698-23EA9405EB03}" type="pres">
      <dgm:prSet presAssocID="{D0CFAF45-89C3-48F6-B0A7-265F50DABE6B}" presName="text1" presStyleLbl="revTx" presStyleIdx="0" presStyleCnt="4" custScaleX="191143" custScaleY="38614" custLinFactNeighborX="30775">
        <dgm:presLayoutVars>
          <dgm:bulletEnabled val="1"/>
        </dgm:presLayoutVars>
      </dgm:prSet>
      <dgm:spPr/>
      <dgm:t>
        <a:bodyPr/>
        <a:lstStyle/>
        <a:p>
          <a:endParaRPr lang="en-GB"/>
        </a:p>
      </dgm:t>
    </dgm:pt>
    <dgm:pt modelId="{752449CA-29A1-4B15-80B7-2B9CC927C063}" type="pres">
      <dgm:prSet presAssocID="{D0CFAF45-89C3-48F6-B0A7-265F50DABE6B}" presName="line1" presStyleLbl="callout" presStyleIdx="0" presStyleCnt="8" custFlipVert="1" custSzY="72008" custScaleX="312172" custLinFactX="-51551" custLinFactNeighborX="-100000"/>
      <dgm:spPr/>
    </dgm:pt>
    <dgm:pt modelId="{1DFAEEEA-57F2-4510-A559-5B1E30815F5D}" type="pres">
      <dgm:prSet presAssocID="{D0CFAF45-89C3-48F6-B0A7-265F50DABE6B}" presName="d1" presStyleLbl="callout" presStyleIdx="1" presStyleCnt="8" custScaleX="88023" custScaleY="75605" custLinFactNeighborX="-53257" custLinFactNeighborY="-9911"/>
      <dgm:spPr/>
    </dgm:pt>
    <dgm:pt modelId="{4CC52D07-B41B-46FA-99EE-B013F4C9E24C}" type="pres">
      <dgm:prSet presAssocID="{F89D500D-268F-4659-B445-5756E5E58BBF}" presName="circle2" presStyleLbl="lnNode1" presStyleIdx="1" presStyleCnt="4" custLinFactNeighborX="-66758" custLinFactNeighborY="-50807"/>
      <dgm:spPr>
        <a:solidFill>
          <a:srgbClr val="FFC000"/>
        </a:solidFill>
      </dgm:spPr>
    </dgm:pt>
    <dgm:pt modelId="{48714AF4-9D5D-4273-812A-3D4A9C5553F1}" type="pres">
      <dgm:prSet presAssocID="{F89D500D-268F-4659-B445-5756E5E58BBF}" presName="text2" presStyleLbl="revTx" presStyleIdx="1" presStyleCnt="4" custScaleX="154319" custScaleY="35644" custLinFactNeighborX="18510">
        <dgm:presLayoutVars>
          <dgm:bulletEnabled val="1"/>
        </dgm:presLayoutVars>
      </dgm:prSet>
      <dgm:spPr/>
      <dgm:t>
        <a:bodyPr/>
        <a:lstStyle/>
        <a:p>
          <a:endParaRPr lang="en-GB"/>
        </a:p>
      </dgm:t>
    </dgm:pt>
    <dgm:pt modelId="{A440C029-7BBB-4161-944C-0FFEC2656352}" type="pres">
      <dgm:prSet presAssocID="{F89D500D-268F-4659-B445-5756E5E58BBF}" presName="line2" presStyleLbl="callout" presStyleIdx="2" presStyleCnt="8" custFlipVert="0" custSzY="98295" custScaleX="333412" custLinFactX="-43974" custLinFactY="-100000" custLinFactNeighborX="-100000" custLinFactNeighborY="-179397"/>
      <dgm:spPr/>
    </dgm:pt>
    <dgm:pt modelId="{8C9B0750-F26F-40FF-A62B-B69317D59E90}" type="pres">
      <dgm:prSet presAssocID="{F89D500D-268F-4659-B445-5756E5E58BBF}" presName="d2" presStyleLbl="callout" presStyleIdx="3" presStyleCnt="8" custScaleX="84908" custScaleY="61206" custLinFactNeighborX="-67990" custLinFactNeighborY="-34917"/>
      <dgm:spPr/>
    </dgm:pt>
    <dgm:pt modelId="{1276FF9C-9A93-4C52-8387-8576EEEFBEC8}" type="pres">
      <dgm:prSet presAssocID="{8471E658-6431-4E4F-8C44-9D6A908F6354}" presName="circle3" presStyleLbl="lnNode1" presStyleIdx="2" presStyleCnt="4" custLinFactNeighborX="-41016" custLinFactNeighborY="-28372"/>
      <dgm:spPr>
        <a:solidFill>
          <a:srgbClr val="92D050"/>
        </a:solidFill>
      </dgm:spPr>
    </dgm:pt>
    <dgm:pt modelId="{9EFC5D70-FF30-47C7-8A5C-F44B3738A8EB}" type="pres">
      <dgm:prSet presAssocID="{8471E658-6431-4E4F-8C44-9D6A908F6354}" presName="text3" presStyleLbl="revTx" presStyleIdx="2" presStyleCnt="4" custScaleX="202556" custLinFactNeighborX="40804" custLinFactNeighborY="22480">
        <dgm:presLayoutVars>
          <dgm:bulletEnabled val="1"/>
        </dgm:presLayoutVars>
      </dgm:prSet>
      <dgm:spPr/>
      <dgm:t>
        <a:bodyPr/>
        <a:lstStyle/>
        <a:p>
          <a:endParaRPr lang="en-GB"/>
        </a:p>
      </dgm:t>
    </dgm:pt>
    <dgm:pt modelId="{C092471B-000B-4E78-BBEA-C888898C5A9F}" type="pres">
      <dgm:prSet presAssocID="{8471E658-6431-4E4F-8C44-9D6A908F6354}" presName="line3" presStyleLbl="callout" presStyleIdx="4" presStyleCnt="8" custFlipVert="0" custSzY="98296" custScaleX="371299" custLinFactX="-78074" custLinFactY="-222281" custLinFactNeighborX="-100000" custLinFactNeighborY="-300000"/>
      <dgm:spPr/>
    </dgm:pt>
    <dgm:pt modelId="{21573F4C-4677-4CB8-90AF-28BB83A84973}" type="pres">
      <dgm:prSet presAssocID="{8471E658-6431-4E4F-8C44-9D6A908F6354}" presName="d3" presStyleLbl="callout" presStyleIdx="5" presStyleCnt="8" custScaleX="59527" custScaleY="55066" custLinFactNeighborX="-98000" custLinFactNeighborY="-47004"/>
      <dgm:spPr/>
    </dgm:pt>
    <dgm:pt modelId="{4F7B2BD7-7E53-47A3-82F5-104977493633}" type="pres">
      <dgm:prSet presAssocID="{40D35B7D-F74C-4A25-9C1F-27923D248769}" presName="circle4" presStyleLbl="lnNode1" presStyleIdx="3" presStyleCnt="4" custLinFactNeighborX="-27874" custLinFactNeighborY="-20262"/>
      <dgm:spPr>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2700000" scaled="1"/>
          <a:tileRect/>
        </a:gradFill>
      </dgm:spPr>
    </dgm:pt>
    <dgm:pt modelId="{80FAD7BB-DD6F-40F9-AA2C-C38BB3EB91B1}" type="pres">
      <dgm:prSet presAssocID="{40D35B7D-F74C-4A25-9C1F-27923D248769}" presName="text4" presStyleLbl="revTx" presStyleIdx="3" presStyleCnt="4" custScaleX="217810" custLinFactNeighborX="36030" custLinFactNeighborY="48278">
        <dgm:presLayoutVars>
          <dgm:bulletEnabled val="1"/>
        </dgm:presLayoutVars>
      </dgm:prSet>
      <dgm:spPr/>
      <dgm:t>
        <a:bodyPr/>
        <a:lstStyle/>
        <a:p>
          <a:endParaRPr lang="en-GB"/>
        </a:p>
      </dgm:t>
    </dgm:pt>
    <dgm:pt modelId="{8C532292-0485-45D7-8E18-CE9816F9C7E0}" type="pres">
      <dgm:prSet presAssocID="{40D35B7D-F74C-4A25-9C1F-27923D248769}" presName="line4" presStyleLbl="callout" presStyleIdx="6" presStyleCnt="8" custSzY="144015" custScaleX="271302" custLinFactX="-54595" custLinFactNeighborX="-100000" custLinFactNeighborY="-28578"/>
      <dgm:spPr/>
    </dgm:pt>
    <dgm:pt modelId="{564CA594-AFCE-41FD-AEC7-752F6606AE3F}" type="pres">
      <dgm:prSet presAssocID="{40D35B7D-F74C-4A25-9C1F-27923D248769}" presName="d4" presStyleLbl="callout" presStyleIdx="7" presStyleCnt="8" custScaleX="112607" custScaleY="41805" custLinFactX="-26077" custLinFactNeighborX="-100000" custLinFactNeighborY="-47568"/>
      <dgm:spPr/>
    </dgm:pt>
  </dgm:ptLst>
  <dgm:cxnLst>
    <dgm:cxn modelId="{ADCF08E5-9E36-4F94-8B85-232CC08A1A50}" type="presOf" srcId="{D0CFAF45-89C3-48F6-B0A7-265F50DABE6B}" destId="{7FA54938-8D5C-48D5-A698-23EA9405EB03}" srcOrd="0" destOrd="0" presId="urn:microsoft.com/office/officeart/2005/8/layout/target1"/>
    <dgm:cxn modelId="{7773BB5F-5715-42A2-8B63-9F1F4C518073}" srcId="{020950A2-5C8C-4521-81E4-956AD6B2F4FA}" destId="{D0CFAF45-89C3-48F6-B0A7-265F50DABE6B}" srcOrd="0" destOrd="0" parTransId="{A8A717CC-FE29-494A-84D9-2CC38DF9E4B0}" sibTransId="{117C2AE6-4D43-4823-AFE9-E79EFEC184C8}"/>
    <dgm:cxn modelId="{E7F848C2-8D8D-4DE8-918F-171F9DF00E17}" srcId="{020950A2-5C8C-4521-81E4-956AD6B2F4FA}" destId="{F89D500D-268F-4659-B445-5756E5E58BBF}" srcOrd="1" destOrd="0" parTransId="{9A324CAA-B580-4D3C-AFF9-DAB7ADE4F4DF}" sibTransId="{705B2678-9721-44DF-9DF3-A8F0DD4C3C2C}"/>
    <dgm:cxn modelId="{B85DE08C-BC09-4F8F-9803-58DC3A933B92}" type="presOf" srcId="{40D35B7D-F74C-4A25-9C1F-27923D248769}" destId="{80FAD7BB-DD6F-40F9-AA2C-C38BB3EB91B1}" srcOrd="0" destOrd="0" presId="urn:microsoft.com/office/officeart/2005/8/layout/target1"/>
    <dgm:cxn modelId="{CF62F300-EC22-4C5E-9A43-7F958F5844F2}" type="presOf" srcId="{020950A2-5C8C-4521-81E4-956AD6B2F4FA}" destId="{9129688E-EA11-49C1-89FC-6A48A6904277}" srcOrd="0" destOrd="0" presId="urn:microsoft.com/office/officeart/2005/8/layout/target1"/>
    <dgm:cxn modelId="{6A201E50-B41D-4847-96FD-FC9F999CEDA6}" srcId="{020950A2-5C8C-4521-81E4-956AD6B2F4FA}" destId="{40D35B7D-F74C-4A25-9C1F-27923D248769}" srcOrd="3" destOrd="0" parTransId="{1279B749-A476-40E8-97A9-3B2F524818F5}" sibTransId="{8304B15C-95C0-4614-B4DF-C03542CDF3DA}"/>
    <dgm:cxn modelId="{34B57658-66AF-42D4-89FD-53233801D2A8}" type="presOf" srcId="{F89D500D-268F-4659-B445-5756E5E58BBF}" destId="{48714AF4-9D5D-4273-812A-3D4A9C5553F1}" srcOrd="0" destOrd="0" presId="urn:microsoft.com/office/officeart/2005/8/layout/target1"/>
    <dgm:cxn modelId="{8D70B47F-363B-4FF2-A0A8-D5B4AE03EEA7}" srcId="{020950A2-5C8C-4521-81E4-956AD6B2F4FA}" destId="{8471E658-6431-4E4F-8C44-9D6A908F6354}" srcOrd="2" destOrd="0" parTransId="{31026181-7280-4EBC-AA69-9DA48764E4D7}" sibTransId="{6F75795C-2B64-49CC-8584-6999DF314805}"/>
    <dgm:cxn modelId="{669D55DC-4E4E-4234-9629-3DB0F0FDE82A}" type="presOf" srcId="{8471E658-6431-4E4F-8C44-9D6A908F6354}" destId="{9EFC5D70-FF30-47C7-8A5C-F44B3738A8EB}" srcOrd="0" destOrd="0" presId="urn:microsoft.com/office/officeart/2005/8/layout/target1"/>
    <dgm:cxn modelId="{CBB26EDC-30B6-4501-B1BB-1E8141338950}" type="presParOf" srcId="{9129688E-EA11-49C1-89FC-6A48A6904277}" destId="{87F5CDD3-B44B-4670-AEC8-80CFB160E7B2}" srcOrd="0" destOrd="0" presId="urn:microsoft.com/office/officeart/2005/8/layout/target1"/>
    <dgm:cxn modelId="{10F9F804-FBEB-43F0-9B8E-03715EF3E08D}" type="presParOf" srcId="{9129688E-EA11-49C1-89FC-6A48A6904277}" destId="{7FA54938-8D5C-48D5-A698-23EA9405EB03}" srcOrd="1" destOrd="0" presId="urn:microsoft.com/office/officeart/2005/8/layout/target1"/>
    <dgm:cxn modelId="{D3F3D50E-1C52-4168-8F56-94F875C027E5}" type="presParOf" srcId="{9129688E-EA11-49C1-89FC-6A48A6904277}" destId="{752449CA-29A1-4B15-80B7-2B9CC927C063}" srcOrd="2" destOrd="0" presId="urn:microsoft.com/office/officeart/2005/8/layout/target1"/>
    <dgm:cxn modelId="{0DB8991C-3FE8-432C-BB60-09DD16FAC908}" type="presParOf" srcId="{9129688E-EA11-49C1-89FC-6A48A6904277}" destId="{1DFAEEEA-57F2-4510-A559-5B1E30815F5D}" srcOrd="3" destOrd="0" presId="urn:microsoft.com/office/officeart/2005/8/layout/target1"/>
    <dgm:cxn modelId="{002F8FDC-7585-492D-BFB5-DD38DA2955F9}" type="presParOf" srcId="{9129688E-EA11-49C1-89FC-6A48A6904277}" destId="{4CC52D07-B41B-46FA-99EE-B013F4C9E24C}" srcOrd="4" destOrd="0" presId="urn:microsoft.com/office/officeart/2005/8/layout/target1"/>
    <dgm:cxn modelId="{27E6DC65-2A5F-48BF-A053-E21EE183C714}" type="presParOf" srcId="{9129688E-EA11-49C1-89FC-6A48A6904277}" destId="{48714AF4-9D5D-4273-812A-3D4A9C5553F1}" srcOrd="5" destOrd="0" presId="urn:microsoft.com/office/officeart/2005/8/layout/target1"/>
    <dgm:cxn modelId="{148FA590-E0D5-4D8D-8FE0-A4CA4856D3E3}" type="presParOf" srcId="{9129688E-EA11-49C1-89FC-6A48A6904277}" destId="{A440C029-7BBB-4161-944C-0FFEC2656352}" srcOrd="6" destOrd="0" presId="urn:microsoft.com/office/officeart/2005/8/layout/target1"/>
    <dgm:cxn modelId="{2B269921-4CE9-49A6-836F-00271A473D8B}" type="presParOf" srcId="{9129688E-EA11-49C1-89FC-6A48A6904277}" destId="{8C9B0750-F26F-40FF-A62B-B69317D59E90}" srcOrd="7" destOrd="0" presId="urn:microsoft.com/office/officeart/2005/8/layout/target1"/>
    <dgm:cxn modelId="{C807C1D1-EB53-4179-98F0-F438C9365753}" type="presParOf" srcId="{9129688E-EA11-49C1-89FC-6A48A6904277}" destId="{1276FF9C-9A93-4C52-8387-8576EEEFBEC8}" srcOrd="8" destOrd="0" presId="urn:microsoft.com/office/officeart/2005/8/layout/target1"/>
    <dgm:cxn modelId="{C90DE83A-CDA9-499E-BC31-1E69A6286E0B}" type="presParOf" srcId="{9129688E-EA11-49C1-89FC-6A48A6904277}" destId="{9EFC5D70-FF30-47C7-8A5C-F44B3738A8EB}" srcOrd="9" destOrd="0" presId="urn:microsoft.com/office/officeart/2005/8/layout/target1"/>
    <dgm:cxn modelId="{73E225FD-0E83-42D8-B302-C7D81C68B8CA}" type="presParOf" srcId="{9129688E-EA11-49C1-89FC-6A48A6904277}" destId="{C092471B-000B-4E78-BBEA-C888898C5A9F}" srcOrd="10" destOrd="0" presId="urn:microsoft.com/office/officeart/2005/8/layout/target1"/>
    <dgm:cxn modelId="{F7A8C939-3F06-4C4A-98D1-1E8F67010568}" type="presParOf" srcId="{9129688E-EA11-49C1-89FC-6A48A6904277}" destId="{21573F4C-4677-4CB8-90AF-28BB83A84973}" srcOrd="11" destOrd="0" presId="urn:microsoft.com/office/officeart/2005/8/layout/target1"/>
    <dgm:cxn modelId="{08FBB468-CDCD-43C7-BF33-65157F160510}" type="presParOf" srcId="{9129688E-EA11-49C1-89FC-6A48A6904277}" destId="{4F7B2BD7-7E53-47A3-82F5-104977493633}" srcOrd="12" destOrd="0" presId="urn:microsoft.com/office/officeart/2005/8/layout/target1"/>
    <dgm:cxn modelId="{FFD8D79D-99E3-4778-A87C-37335178548A}" type="presParOf" srcId="{9129688E-EA11-49C1-89FC-6A48A6904277}" destId="{80FAD7BB-DD6F-40F9-AA2C-C38BB3EB91B1}" srcOrd="13" destOrd="0" presId="urn:microsoft.com/office/officeart/2005/8/layout/target1"/>
    <dgm:cxn modelId="{9767FEEF-F352-44E3-A205-FBCEFA75BBCD}" type="presParOf" srcId="{9129688E-EA11-49C1-89FC-6A48A6904277}" destId="{8C532292-0485-45D7-8E18-CE9816F9C7E0}" srcOrd="14" destOrd="0" presId="urn:microsoft.com/office/officeart/2005/8/layout/target1"/>
    <dgm:cxn modelId="{B0D2FD86-34A4-47BB-815A-1B90C1E1FD23}" type="presParOf" srcId="{9129688E-EA11-49C1-89FC-6A48A6904277}" destId="{564CA594-AFCE-41FD-AEC7-752F6606AE3F}" srcOrd="15" destOrd="0" presId="urn:microsoft.com/office/officeart/2005/8/layout/targe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7B2BD7-7E53-47A3-82F5-104977493633}">
      <dsp:nvSpPr>
        <dsp:cNvPr id="0" name=""/>
        <dsp:cNvSpPr/>
      </dsp:nvSpPr>
      <dsp:spPr>
        <a:xfrm>
          <a:off x="534640" y="204195"/>
          <a:ext cx="2172072" cy="2172072"/>
        </a:xfrm>
        <a:prstGeom prst="ellipse">
          <a:avLst/>
        </a:prstGeom>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2700000" scaled="1"/>
          <a:tileRect/>
        </a:gra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76FF9C-9A93-4C52-8387-8576EEEFBEC8}">
      <dsp:nvSpPr>
        <dsp:cNvPr id="0" name=""/>
        <dsp:cNvSpPr/>
      </dsp:nvSpPr>
      <dsp:spPr>
        <a:xfrm>
          <a:off x="814260" y="514613"/>
          <a:ext cx="1551221" cy="1551221"/>
        </a:xfrm>
        <a:prstGeom prst="ellipse">
          <a:avLst/>
        </a:prstGeom>
        <a:solidFill>
          <a:srgbClr val="92D050"/>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C52D07-B41B-46FA-99EE-B013F4C9E24C}">
      <dsp:nvSpPr>
        <dsp:cNvPr id="0" name=""/>
        <dsp:cNvSpPr/>
      </dsp:nvSpPr>
      <dsp:spPr>
        <a:xfrm>
          <a:off x="1139414" y="792093"/>
          <a:ext cx="930732" cy="930732"/>
        </a:xfrm>
        <a:prstGeom prst="ellipse">
          <a:avLst/>
        </a:prstGeom>
        <a:solidFill>
          <a:srgbClr val="FFC000"/>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F5CDD3-B44B-4670-AEC8-80CFB160E7B2}">
      <dsp:nvSpPr>
        <dsp:cNvPr id="0" name=""/>
        <dsp:cNvSpPr/>
      </dsp:nvSpPr>
      <dsp:spPr>
        <a:xfrm>
          <a:off x="1434754" y="1135064"/>
          <a:ext cx="310244" cy="310244"/>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FA54938-8D5C-48D5-A698-23EA9405EB03}">
      <dsp:nvSpPr>
        <dsp:cNvPr id="0" name=""/>
        <dsp:cNvSpPr/>
      </dsp:nvSpPr>
      <dsp:spPr>
        <a:xfrm>
          <a:off x="3513472" y="79723"/>
          <a:ext cx="2075881" cy="2005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17780" rIns="17780" bIns="17780" numCol="1" spcCol="1270" anchor="ctr" anchorCtr="0">
          <a:noAutofit/>
        </a:bodyPr>
        <a:lstStyle/>
        <a:p>
          <a:pPr lvl="0" algn="l" defTabSz="622300">
            <a:lnSpc>
              <a:spcPct val="90000"/>
            </a:lnSpc>
            <a:spcBef>
              <a:spcPct val="0"/>
            </a:spcBef>
            <a:spcAft>
              <a:spcPct val="35000"/>
            </a:spcAft>
          </a:pPr>
          <a:r>
            <a:rPr lang="en-US" sz="1400" b="1" kern="1200" dirty="0" smtClean="0"/>
            <a:t>Directors</a:t>
          </a:r>
          <a:r>
            <a:rPr lang="en-US" sz="1400" kern="1200" dirty="0" smtClean="0"/>
            <a:t> - growth</a:t>
          </a:r>
          <a:endParaRPr lang="en-GB" sz="1400" kern="1200" dirty="0"/>
        </a:p>
      </dsp:txBody>
      <dsp:txXfrm>
        <a:off x="3513472" y="79723"/>
        <a:ext cx="2075881" cy="200594"/>
      </dsp:txXfrm>
    </dsp:sp>
    <dsp:sp modelId="{752449CA-29A1-4B15-80B7-2B9CC927C063}">
      <dsp:nvSpPr>
        <dsp:cNvPr id="0" name=""/>
        <dsp:cNvSpPr/>
      </dsp:nvSpPr>
      <dsp:spPr>
        <a:xfrm flipV="1">
          <a:off x="2703151" y="144016"/>
          <a:ext cx="847575" cy="72008"/>
        </a:xfrm>
        <a:prstGeom prst="line">
          <a:avLst/>
        </a:prstGeom>
        <a:solidFill>
          <a:schemeClr val="accent1">
            <a:hueOff val="0"/>
            <a:satOff val="0"/>
            <a:lumOff val="0"/>
            <a:alphaOff val="0"/>
          </a:schemeClr>
        </a:solidFill>
        <a:ln w="55000" cap="flat" cmpd="thickThin"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DFAEEEA-57F2-4510-A559-5B1E30815F5D}">
      <dsp:nvSpPr>
        <dsp:cNvPr id="0" name=""/>
        <dsp:cNvSpPr/>
      </dsp:nvSpPr>
      <dsp:spPr>
        <a:xfrm rot="5400000">
          <a:off x="1588867" y="270485"/>
          <a:ext cx="1160484" cy="1051557"/>
        </a:xfrm>
        <a:prstGeom prst="line">
          <a:avLst/>
        </a:prstGeom>
        <a:solidFill>
          <a:schemeClr val="accent1">
            <a:hueOff val="0"/>
            <a:satOff val="0"/>
            <a:lumOff val="0"/>
            <a:alphaOff val="0"/>
          </a:schemeClr>
        </a:solidFill>
        <a:ln w="55000" cap="flat" cmpd="thickThin"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8714AF4-9D5D-4273-812A-3D4A9C5553F1}">
      <dsp:nvSpPr>
        <dsp:cNvPr id="0" name=""/>
        <dsp:cNvSpPr/>
      </dsp:nvSpPr>
      <dsp:spPr>
        <a:xfrm>
          <a:off x="3580231" y="606924"/>
          <a:ext cx="1675959" cy="1851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17780" rIns="17780" bIns="17780" numCol="1" spcCol="1270" anchor="ctr" anchorCtr="0">
          <a:noAutofit/>
        </a:bodyPr>
        <a:lstStyle/>
        <a:p>
          <a:pPr lvl="0" algn="l" defTabSz="622300">
            <a:lnSpc>
              <a:spcPct val="90000"/>
            </a:lnSpc>
            <a:spcBef>
              <a:spcPct val="0"/>
            </a:spcBef>
            <a:spcAft>
              <a:spcPct val="35000"/>
            </a:spcAft>
          </a:pPr>
          <a:r>
            <a:rPr lang="en-US" sz="1400" b="1" kern="1200" dirty="0" smtClean="0"/>
            <a:t>Workers</a:t>
          </a:r>
          <a:r>
            <a:rPr lang="en-US" sz="1400" kern="1200" dirty="0" smtClean="0"/>
            <a:t> - Jobs</a:t>
          </a:r>
          <a:endParaRPr lang="en-GB" sz="1400" kern="1200" dirty="0"/>
        </a:p>
      </dsp:txBody>
      <dsp:txXfrm>
        <a:off x="3580231" y="606924"/>
        <a:ext cx="1675959" cy="185166"/>
      </dsp:txXfrm>
    </dsp:sp>
    <dsp:sp modelId="{A440C029-7BBB-4161-944C-0FFEC2656352}">
      <dsp:nvSpPr>
        <dsp:cNvPr id="0" name=""/>
        <dsp:cNvSpPr/>
      </dsp:nvSpPr>
      <dsp:spPr>
        <a:xfrm>
          <a:off x="2694889" y="549777"/>
          <a:ext cx="905243" cy="98295"/>
        </a:xfrm>
        <a:prstGeom prst="line">
          <a:avLst/>
        </a:prstGeom>
        <a:solidFill>
          <a:schemeClr val="accent1">
            <a:hueOff val="0"/>
            <a:satOff val="0"/>
            <a:lumOff val="0"/>
            <a:alphaOff val="0"/>
          </a:schemeClr>
        </a:solidFill>
        <a:ln w="55000" cap="flat" cmpd="thickThin"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C9B0750-F26F-40FF-A62B-B69317D59E90}">
      <dsp:nvSpPr>
        <dsp:cNvPr id="0" name=""/>
        <dsp:cNvSpPr/>
      </dsp:nvSpPr>
      <dsp:spPr>
        <a:xfrm rot="5400000">
          <a:off x="1911843" y="492528"/>
          <a:ext cx="771517" cy="794569"/>
        </a:xfrm>
        <a:prstGeom prst="line">
          <a:avLst/>
        </a:prstGeom>
        <a:solidFill>
          <a:schemeClr val="accent1">
            <a:hueOff val="0"/>
            <a:satOff val="0"/>
            <a:lumOff val="0"/>
            <a:alphaOff val="0"/>
          </a:schemeClr>
        </a:solidFill>
        <a:ln w="55000" cap="flat" cmpd="thickThin"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EFC5D70-FF30-47C7-8A5C-F44B3738A8EB}">
      <dsp:nvSpPr>
        <dsp:cNvPr id="0" name=""/>
        <dsp:cNvSpPr/>
      </dsp:nvSpPr>
      <dsp:spPr>
        <a:xfrm>
          <a:off x="3560416" y="1076032"/>
          <a:ext cx="2199831" cy="5194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15240" rIns="15240" bIns="15240" numCol="1" spcCol="1270" anchor="ctr" anchorCtr="0">
          <a:noAutofit/>
        </a:bodyPr>
        <a:lstStyle/>
        <a:p>
          <a:pPr lvl="0" algn="l" defTabSz="533400">
            <a:lnSpc>
              <a:spcPct val="90000"/>
            </a:lnSpc>
            <a:spcBef>
              <a:spcPct val="0"/>
            </a:spcBef>
            <a:spcAft>
              <a:spcPct val="35000"/>
            </a:spcAft>
          </a:pPr>
          <a:r>
            <a:rPr lang="en-US" sz="1200" b="1" kern="1200" dirty="0" smtClean="0"/>
            <a:t>Local Community </a:t>
          </a:r>
          <a:r>
            <a:rPr lang="en-US" sz="1200" kern="1200" dirty="0" smtClean="0"/>
            <a:t>– Environment, low pollution, jobs</a:t>
          </a:r>
          <a:endParaRPr lang="en-GB" sz="1200" kern="1200" dirty="0"/>
        </a:p>
      </dsp:txBody>
      <dsp:txXfrm>
        <a:off x="3560416" y="1076032"/>
        <a:ext cx="2199831" cy="519487"/>
      </dsp:txXfrm>
    </dsp:sp>
    <dsp:sp modelId="{C092471B-000B-4E78-BBEA-C888898C5A9F}">
      <dsp:nvSpPr>
        <dsp:cNvPr id="0" name=""/>
        <dsp:cNvSpPr/>
      </dsp:nvSpPr>
      <dsp:spPr>
        <a:xfrm>
          <a:off x="2550871" y="981825"/>
          <a:ext cx="1008110" cy="98295"/>
        </a:xfrm>
        <a:prstGeom prst="line">
          <a:avLst/>
        </a:prstGeom>
        <a:solidFill>
          <a:schemeClr val="accent1">
            <a:hueOff val="0"/>
            <a:satOff val="0"/>
            <a:lumOff val="0"/>
            <a:alphaOff val="0"/>
          </a:schemeClr>
        </a:solidFill>
        <a:ln w="55000" cap="flat" cmpd="thickThin"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1573F4C-4677-4CB8-90AF-28BB83A84973}">
      <dsp:nvSpPr>
        <dsp:cNvPr id="0" name=""/>
        <dsp:cNvSpPr/>
      </dsp:nvSpPr>
      <dsp:spPr>
        <a:xfrm rot="5400000">
          <a:off x="2069051" y="1032483"/>
          <a:ext cx="529461" cy="429912"/>
        </a:xfrm>
        <a:prstGeom prst="line">
          <a:avLst/>
        </a:prstGeom>
        <a:solidFill>
          <a:schemeClr val="accent1">
            <a:hueOff val="0"/>
            <a:satOff val="0"/>
            <a:lumOff val="0"/>
            <a:alphaOff val="0"/>
          </a:schemeClr>
        </a:solidFill>
        <a:ln w="55000" cap="flat" cmpd="thickThin"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0FAD7BB-DD6F-40F9-AA2C-C38BB3EB91B1}">
      <dsp:nvSpPr>
        <dsp:cNvPr id="0" name=""/>
        <dsp:cNvSpPr/>
      </dsp:nvSpPr>
      <dsp:spPr>
        <a:xfrm>
          <a:off x="3425737" y="1729536"/>
          <a:ext cx="2365495" cy="5194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17780" rIns="17780" bIns="17780" numCol="1" spcCol="1270" anchor="ctr" anchorCtr="0">
          <a:noAutofit/>
        </a:bodyPr>
        <a:lstStyle/>
        <a:p>
          <a:pPr lvl="0" algn="l" defTabSz="622300">
            <a:lnSpc>
              <a:spcPct val="90000"/>
            </a:lnSpc>
            <a:spcBef>
              <a:spcPct val="0"/>
            </a:spcBef>
            <a:spcAft>
              <a:spcPct val="35000"/>
            </a:spcAft>
          </a:pPr>
          <a:r>
            <a:rPr lang="en-US" sz="1400" b="1" kern="1200" dirty="0" smtClean="0"/>
            <a:t>Consumers</a:t>
          </a:r>
          <a:r>
            <a:rPr lang="en-US" sz="1400" kern="1200" dirty="0" smtClean="0"/>
            <a:t> – Price and quality</a:t>
          </a:r>
          <a:endParaRPr lang="en-GB" sz="1400" kern="1200" dirty="0"/>
        </a:p>
      </dsp:txBody>
      <dsp:txXfrm>
        <a:off x="3425737" y="1729536"/>
        <a:ext cx="2365495" cy="519487"/>
      </dsp:txXfrm>
    </dsp:sp>
    <dsp:sp modelId="{8C532292-0485-45D7-8E18-CE9816F9C7E0}">
      <dsp:nvSpPr>
        <dsp:cNvPr id="0" name=""/>
        <dsp:cNvSpPr/>
      </dsp:nvSpPr>
      <dsp:spPr>
        <a:xfrm>
          <a:off x="2750369" y="1656186"/>
          <a:ext cx="736609" cy="144014"/>
        </a:xfrm>
        <a:prstGeom prst="line">
          <a:avLst/>
        </a:prstGeom>
        <a:solidFill>
          <a:schemeClr val="accent1">
            <a:hueOff val="0"/>
            <a:satOff val="0"/>
            <a:lumOff val="0"/>
            <a:alphaOff val="0"/>
          </a:schemeClr>
        </a:solidFill>
        <a:ln w="55000" cap="flat" cmpd="thickThin"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64CA594-AFCE-41FD-AEC7-752F6606AE3F}">
      <dsp:nvSpPr>
        <dsp:cNvPr id="0" name=""/>
        <dsp:cNvSpPr/>
      </dsp:nvSpPr>
      <dsp:spPr>
        <a:xfrm rot="5400000">
          <a:off x="2374686" y="1470205"/>
          <a:ext cx="276284" cy="568265"/>
        </a:xfrm>
        <a:prstGeom prst="line">
          <a:avLst/>
        </a:prstGeom>
        <a:solidFill>
          <a:schemeClr val="accent1">
            <a:hueOff val="0"/>
            <a:satOff val="0"/>
            <a:lumOff val="0"/>
            <a:alphaOff val="0"/>
          </a:schemeClr>
        </a:solidFill>
        <a:ln w="55000" cap="flat" cmpd="thickThin"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10/08/2016</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8/10/2016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8309993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40918936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4003006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14974466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7443376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41880263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5740483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3735862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5530400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322293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8586755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29792772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3098973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41348371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6934019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8092305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1988845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13661363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23946140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10690320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14743080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1180438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15492086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21025339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493072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8753575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6313816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8652002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6.xml"/><Relationship Id="rId7" Type="http://schemas.openxmlformats.org/officeDocument/2006/relationships/slide" Target="../slides/slide28.xml"/><Relationship Id="rId2" Type="http://schemas.openxmlformats.org/officeDocument/2006/relationships/slide" Target="../slides/slide30.xml"/><Relationship Id="rId1" Type="http://schemas.openxmlformats.org/officeDocument/2006/relationships/slideMaster" Target="../slideMasters/slideMaster1.xml"/><Relationship Id="rId6" Type="http://schemas.openxmlformats.org/officeDocument/2006/relationships/slide" Target="../slides/slide26.xml"/><Relationship Id="rId5" Type="http://schemas.openxmlformats.org/officeDocument/2006/relationships/slide" Target="../slides/slide21.xml"/><Relationship Id="rId4" Type="http://schemas.openxmlformats.org/officeDocument/2006/relationships/slide" Target="../slides/slide15.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2" Type="http://schemas.openxmlformats.org/officeDocument/2006/relationships/slide" Target="../slides/slide6.xml"/><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10503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7236296" y="620688"/>
            <a:ext cx="1328984"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Exam Questions</a:t>
            </a:r>
            <a:endParaRPr lang="en-GB" sz="20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147420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5.1 - Stakeholders</a:t>
            </a:r>
            <a:endParaRPr lang="en-GB" sz="1200" b="1" dirty="0">
              <a:latin typeface="Arial" panose="020B0604020202020204" pitchFamily="34" charset="0"/>
              <a:cs typeface="Arial" panose="020B0604020202020204" pitchFamily="34" charset="0"/>
            </a:endParaRPr>
          </a:p>
        </p:txBody>
      </p:sp>
      <p:sp>
        <p:nvSpPr>
          <p:cNvPr id="37" name="Round Same Side Corner Rectangle 36">
            <a:hlinkClick r:id="rId4" action="ppaction://hlinksldjump"/>
          </p:cNvPr>
          <p:cNvSpPr/>
          <p:nvPr userDrawn="1"/>
        </p:nvSpPr>
        <p:spPr>
          <a:xfrm>
            <a:off x="1759250" y="620688"/>
            <a:ext cx="120972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5.2 – Behaviour</a:t>
            </a:r>
            <a:endParaRPr lang="en-GB" sz="1200" b="1" dirty="0">
              <a:latin typeface="Arial" panose="020B0604020202020204" pitchFamily="34" charset="0"/>
              <a:cs typeface="Arial" panose="020B0604020202020204" pitchFamily="34" charset="0"/>
            </a:endParaRPr>
          </a:p>
        </p:txBody>
      </p:sp>
      <p:sp>
        <p:nvSpPr>
          <p:cNvPr id="10" name="Round Same Side Corner Rectangle 9">
            <a:hlinkClick r:id="rId5" action="ppaction://hlinksldjump"/>
          </p:cNvPr>
          <p:cNvSpPr/>
          <p:nvPr userDrawn="1"/>
        </p:nvSpPr>
        <p:spPr>
          <a:xfrm>
            <a:off x="3036545" y="620688"/>
            <a:ext cx="121870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5.3 - Conflicts</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9" name="Round Same Side Corner Rectangle 8">
            <a:hlinkClick r:id="rId6" action="ppaction://hlinksldjump"/>
          </p:cNvPr>
          <p:cNvSpPr/>
          <p:nvPr userDrawn="1"/>
        </p:nvSpPr>
        <p:spPr>
          <a:xfrm>
            <a:off x="4322819" y="620688"/>
            <a:ext cx="126681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5.4 - Responses</a:t>
            </a:r>
            <a:endParaRPr lang="en-GB" sz="1200" b="1" dirty="0">
              <a:latin typeface="Arial" panose="020B0604020202020204" pitchFamily="34" charset="0"/>
              <a:cs typeface="Arial" panose="020B0604020202020204" pitchFamily="34" charset="0"/>
            </a:endParaRPr>
          </a:p>
        </p:txBody>
      </p:sp>
      <p:sp>
        <p:nvSpPr>
          <p:cNvPr id="11" name="Round Same Side Corner Rectangle 10">
            <a:hlinkClick r:id="rId7" action="ppaction://hlinksldjump"/>
          </p:cNvPr>
          <p:cNvSpPr/>
          <p:nvPr userDrawn="1"/>
        </p:nvSpPr>
        <p:spPr>
          <a:xfrm>
            <a:off x="5657199" y="620688"/>
            <a:ext cx="151152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5.5 - Consequences</a:t>
            </a:r>
            <a:endParaRPr lang="en-GB" sz="1200" b="1"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3"/>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8"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metro.co.uk/2016/07/29/headteacher-punishes-children-of-parents-who-fail-to-pay-for-school-lunches-6036467/" TargetMode="External"/><Relationship Id="rId7" Type="http://schemas.openxmlformats.org/officeDocument/2006/relationships/hyperlink" Target="https://www.theguardian.com/uk-news/2016/may/23/protesters-urge-north-yorkshire-councillors-vote-against-fracking-third-energy"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hyperlink" Target="http://www.telegraph.co.uk/business/2016/04/07/closure-of-tata-steels-port-talbot-could-trigger-20-years-of-une/" TargetMode="External"/><Relationship Id="rId5" Type="http://schemas.openxmlformats.org/officeDocument/2006/relationships/hyperlink" Target="http://www.getsurrey.co.uk/news/local-news/high-street-fears-after-supermarket-4812694" TargetMode="External"/><Relationship Id="rId4" Type="http://schemas.openxmlformats.org/officeDocument/2006/relationships/hyperlink" Target="https://www.theguardian.com/business/2015/feb/03/betrayed-by-tesco-kirkby-bridgwater-wolverhampton-let-down-by-supermarket-regeneration" TargetMode="External"/><Relationship Id="rId9" Type="http://schemas.openxmlformats.org/officeDocument/2006/relationships/image" Target="../media/image5.png"/></Relationships>
</file>

<file path=ppt/slides/_rels/slide2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png"/><Relationship Id="rId7" Type="http://schemas.openxmlformats.org/officeDocument/2006/relationships/diagramQuickStyle" Target="../diagrams/quickStyle1.xml"/><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5.png"/><Relationship Id="rId9" Type="http://schemas.microsoft.com/office/2007/relationships/diagramDrawing" Target="../diagrams/drawing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hyperlink" Target="1.5%20-%20Tasks/1.5%20-%20Stakeholder%20Exam%20Questions.docx" TargetMode="External"/><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hyperlink" Target="1.5%20-%20Tasks/1.5%20-%20Stakeholder%20Exam%20Questions.docx" TargetMode="External"/><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LO5%20-%20Exam%20Questions.docx"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hyperlink" Target="LO5%20-%20Exam%20Questions.docx" TargetMode="External"/><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hyperlink" Target="LO5%20-%20Exam%20Questions.docx" TargetMode="External"/><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LO5%20-%20Exam%20Questions.docx"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hyperlink" Target="5%20-%20Stakeholders%20Table.docx"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5%20-%20Stakeholders%20Table.docx"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589240"/>
            <a:ext cx="900100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LO5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Understand the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Relationship Between Businesses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and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Stakeholders</a:t>
            </a:r>
            <a:endParaRPr lang="en-GB"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280920" cy="1600438"/>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01 – The Business Environment</a:t>
            </a:r>
          </a:p>
          <a:p>
            <a:pPr algn="r"/>
            <a:r>
              <a:rPr lang="en-GB" sz="3200" b="1" dirty="0" smtClean="0">
                <a:solidFill>
                  <a:schemeClr val="tx1">
                    <a:lumMod val="50000"/>
                    <a:lumOff val="50000"/>
                  </a:schemeClr>
                </a:solidFill>
              </a:rPr>
              <a:t>2016 Specification</a:t>
            </a:r>
            <a:endParaRPr lang="en-GB" sz="3600" b="1" dirty="0">
              <a:solidFill>
                <a:schemeClr val="tx1">
                  <a:lumMod val="50000"/>
                  <a:lumOff val="50000"/>
                </a:schemeClr>
              </a:solidFill>
            </a:endParaRP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 name="Table 49"/>
          <p:cNvGraphicFramePr>
            <a:graphicFrameLocks noGrp="1"/>
          </p:cNvGraphicFramePr>
          <p:nvPr>
            <p:extLst>
              <p:ext uri="{D42A27DB-BD31-4B8C-83A1-F6EECF244321}">
                <p14:modId xmlns:p14="http://schemas.microsoft.com/office/powerpoint/2010/main" val="1655410990"/>
              </p:ext>
            </p:extLst>
          </p:nvPr>
        </p:nvGraphicFramePr>
        <p:xfrm>
          <a:off x="251519" y="1052736"/>
          <a:ext cx="6796203" cy="5687568"/>
        </p:xfrm>
        <a:graphic>
          <a:graphicData uri="http://schemas.openxmlformats.org/drawingml/2006/table">
            <a:tbl>
              <a:tblPr firstRow="1" bandRow="1">
                <a:tableStyleId>{2D5ABB26-0587-4C30-8999-92F81FD0307C}</a:tableStyleId>
              </a:tblPr>
              <a:tblGrid>
                <a:gridCol w="6796203"/>
              </a:tblGrid>
              <a:tr h="5184576">
                <a:tc>
                  <a:txBody>
                    <a:bodyPr/>
                    <a:lstStyle/>
                    <a:p>
                      <a:pPr marL="457200" lvl="0" indent="-457200">
                        <a:spcAft>
                          <a:spcPts val="0"/>
                        </a:spcAft>
                        <a:buClr>
                          <a:srgbClr val="00B050"/>
                        </a:buClr>
                        <a:buFont typeface="Wingdings 3" panose="05040102010807070707" pitchFamily="18" charset="2"/>
                        <a:buChar char=""/>
                      </a:pPr>
                      <a:r>
                        <a:rPr kumimoji="0" lang="en-US" sz="2040" b="1" kern="1200" baseline="0" dirty="0" smtClean="0">
                          <a:solidFill>
                            <a:schemeClr val="tx1"/>
                          </a:solidFill>
                          <a:effectLst/>
                          <a:latin typeface="Arial" panose="020B0604020202020204" pitchFamily="34" charset="0"/>
                          <a:ea typeface="+mn-ea"/>
                          <a:cs typeface="Arial" panose="020B0604020202020204" pitchFamily="34" charset="0"/>
                        </a:rPr>
                        <a:t>Owners/shareholders</a:t>
                      </a:r>
                      <a:r>
                        <a:rPr kumimoji="0" lang="en-US" sz="2040" b="0" kern="1200" baseline="0" dirty="0" smtClean="0">
                          <a:solidFill>
                            <a:schemeClr val="tx1"/>
                          </a:solidFill>
                          <a:effectLst/>
                          <a:latin typeface="Arial" panose="020B0604020202020204" pitchFamily="34" charset="0"/>
                          <a:ea typeface="+mn-ea"/>
                          <a:cs typeface="Arial" panose="020B0604020202020204" pitchFamily="34" charset="0"/>
                        </a:rPr>
                        <a:t> provide permanent finance in return for a share in ownership. They expect co receive dividends on the shares they hold if the business makes a profit. The shareholders are expected co use their voting power to appoint the best people to the board of directors, and to ensure that the business follows ethical policies.</a:t>
                      </a:r>
                    </a:p>
                    <a:p>
                      <a:pPr marL="0" lvl="0" indent="0">
                        <a:spcAft>
                          <a:spcPts val="0"/>
                        </a:spcAft>
                        <a:buClr>
                          <a:srgbClr val="00B050"/>
                        </a:buClr>
                        <a:buFont typeface="Wingdings 3" panose="05040102010807070707" pitchFamily="18" charset="2"/>
                        <a:buNone/>
                      </a:pPr>
                      <a:r>
                        <a:rPr kumimoji="0" lang="en-US" sz="2040" b="1" kern="1200" baseline="0" dirty="0" smtClean="0">
                          <a:solidFill>
                            <a:schemeClr val="tx1"/>
                          </a:solidFill>
                          <a:effectLst/>
                          <a:latin typeface="Arial" panose="020B0604020202020204" pitchFamily="34" charset="0"/>
                          <a:ea typeface="+mn-ea"/>
                          <a:cs typeface="Arial" panose="020B0604020202020204" pitchFamily="34" charset="0"/>
                        </a:rPr>
                        <a:t>External</a:t>
                      </a:r>
                    </a:p>
                    <a:p>
                      <a:pPr marL="457200" lvl="0" indent="-457200">
                        <a:spcAft>
                          <a:spcPts val="0"/>
                        </a:spcAft>
                        <a:buClr>
                          <a:srgbClr val="00B050"/>
                        </a:buClr>
                        <a:buFont typeface="Wingdings 3" panose="05040102010807070707" pitchFamily="18" charset="2"/>
                        <a:buChar char=""/>
                      </a:pPr>
                      <a:r>
                        <a:rPr kumimoji="0" lang="en-US" sz="2040" b="1" kern="1200" baseline="0" dirty="0" smtClean="0">
                          <a:solidFill>
                            <a:schemeClr val="tx1"/>
                          </a:solidFill>
                          <a:effectLst/>
                          <a:latin typeface="Arial" panose="020B0604020202020204" pitchFamily="34" charset="0"/>
                          <a:ea typeface="+mn-ea"/>
                          <a:cs typeface="Arial" panose="020B0604020202020204" pitchFamily="34" charset="0"/>
                        </a:rPr>
                        <a:t>Customers</a:t>
                      </a:r>
                      <a:r>
                        <a:rPr kumimoji="0" lang="en-US" sz="2040" b="0" kern="1200" baseline="0" dirty="0" smtClean="0">
                          <a:solidFill>
                            <a:schemeClr val="tx1"/>
                          </a:solidFill>
                          <a:effectLst/>
                          <a:latin typeface="Arial" panose="020B0604020202020204" pitchFamily="34" charset="0"/>
                          <a:ea typeface="+mn-ea"/>
                          <a:cs typeface="Arial" panose="020B0604020202020204" pitchFamily="34" charset="0"/>
                        </a:rPr>
                        <a:t> justify the existence of a business; without: customers there is no reason for the business to exist Customers can expect to receive a product that is in good condition and safe to use. In return, customers are expected to pay on time for goods and services received and not to make any false claims against the business. For example customers should not claim that they have been injured as a result of using a product if that claim is untrue.</a:t>
                      </a:r>
                      <a:endParaRPr kumimoji="0" lang="en-US" sz="2040" b="0" kern="1200" baseline="0" dirty="0" smtClean="0">
                        <a:solidFill>
                          <a:schemeClr val="tx1"/>
                        </a:solidFill>
                        <a:effectLst/>
                        <a:latin typeface="Arial" panose="020B0604020202020204" pitchFamily="34" charset="0"/>
                        <a:ea typeface="+mn-ea"/>
                        <a:cs typeface="Arial" panose="020B0604020202020204" pitchFamily="34" charset="0"/>
                      </a:endParaRPr>
                    </a:p>
                  </a:txBody>
                  <a:tcPr/>
                </a:tc>
              </a:tr>
            </a:tbl>
          </a:graphicData>
        </a:graphic>
      </p:graphicFrame>
      <p:graphicFrame>
        <p:nvGraphicFramePr>
          <p:cNvPr id="8" name="Table 7"/>
          <p:cNvGraphicFramePr>
            <a:graphicFrameLocks noGrp="1"/>
          </p:cNvGraphicFramePr>
          <p:nvPr>
            <p:extLst/>
          </p:nvPr>
        </p:nvGraphicFramePr>
        <p:xfrm>
          <a:off x="7090735" y="1161875"/>
          <a:ext cx="1693423" cy="5330803"/>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693423"/>
              </a:tblGrid>
              <a:tr h="331050">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99753">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is SMART</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is the difference between and Aim and an Objective</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Why would Objectives change when a company merges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happens when Objectives are not met</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are objectives of a charity different from a private business.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99920" y="1196753"/>
            <a:ext cx="1541226" cy="273822"/>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548680"/>
          </a:xfrm>
        </p:spPr>
        <p:txBody>
          <a:bodyPr>
            <a:noAutofit/>
          </a:bodyPr>
          <a:lstStyle/>
          <a:p>
            <a:r>
              <a:rPr lang="en-US" sz="4000" dirty="0"/>
              <a:t>5.1 </a:t>
            </a:r>
            <a:r>
              <a:rPr lang="en-US" sz="4000" dirty="0" smtClean="0"/>
              <a:t>- Who </a:t>
            </a:r>
            <a:r>
              <a:rPr lang="en-US" sz="4000" dirty="0"/>
              <a:t>the </a:t>
            </a:r>
            <a:r>
              <a:rPr lang="en-US" sz="4000" dirty="0" smtClean="0"/>
              <a:t>Main Stakeholders Are</a:t>
            </a:r>
            <a:endParaRPr lang="en-GB" sz="4000" dirty="0"/>
          </a:p>
        </p:txBody>
      </p:sp>
    </p:spTree>
    <p:extLst>
      <p:ext uri="{BB962C8B-B14F-4D97-AF65-F5344CB8AC3E}">
        <p14:creationId xmlns:p14="http://schemas.microsoft.com/office/powerpoint/2010/main" val="356666970"/>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 name="Table 49"/>
          <p:cNvGraphicFramePr>
            <a:graphicFrameLocks noGrp="1"/>
          </p:cNvGraphicFramePr>
          <p:nvPr>
            <p:extLst>
              <p:ext uri="{D42A27DB-BD31-4B8C-83A1-F6EECF244321}">
                <p14:modId xmlns:p14="http://schemas.microsoft.com/office/powerpoint/2010/main" val="2576984567"/>
              </p:ext>
            </p:extLst>
          </p:nvPr>
        </p:nvGraphicFramePr>
        <p:xfrm>
          <a:off x="251519" y="1052736"/>
          <a:ext cx="6796203" cy="5532120"/>
        </p:xfrm>
        <a:graphic>
          <a:graphicData uri="http://schemas.openxmlformats.org/drawingml/2006/table">
            <a:tbl>
              <a:tblPr firstRow="1" bandRow="1">
                <a:tableStyleId>{2D5ABB26-0587-4C30-8999-92F81FD0307C}</a:tableStyleId>
              </a:tblPr>
              <a:tblGrid>
                <a:gridCol w="6796203"/>
              </a:tblGrid>
              <a:tr h="5184576">
                <a:tc>
                  <a:txBody>
                    <a:bodyPr/>
                    <a:lstStyle/>
                    <a:p>
                      <a:pPr marL="457200" lvl="0" indent="-457200">
                        <a:spcAft>
                          <a:spcPts val="0"/>
                        </a:spcAft>
                        <a:buClr>
                          <a:srgbClr val="00B050"/>
                        </a:buClr>
                        <a:buFont typeface="Wingdings 3" panose="05040102010807070707" pitchFamily="18" charset="2"/>
                        <a:buChar char=""/>
                      </a:pPr>
                      <a:r>
                        <a:rPr kumimoji="0" lang="en-US" sz="2100" b="1" kern="1200" baseline="0" dirty="0" smtClean="0">
                          <a:solidFill>
                            <a:schemeClr val="tx1"/>
                          </a:solidFill>
                          <a:effectLst/>
                          <a:latin typeface="Calibri" panose="020F0502020204030204" pitchFamily="34" charset="0"/>
                          <a:ea typeface="+mn-ea"/>
                          <a:cs typeface="+mn-cs"/>
                        </a:rPr>
                        <a:t>The local community</a:t>
                      </a:r>
                      <a:r>
                        <a:rPr kumimoji="0" lang="en-US" sz="2100" b="0" kern="1200" baseline="0" dirty="0" smtClean="0">
                          <a:solidFill>
                            <a:schemeClr val="tx1"/>
                          </a:solidFill>
                          <a:effectLst/>
                          <a:latin typeface="Calibri" panose="020F0502020204030204" pitchFamily="34" charset="0"/>
                          <a:ea typeface="+mn-ea"/>
                          <a:cs typeface="+mn-cs"/>
                        </a:rPr>
                        <a:t> allows the business activity to take place and perhaps supports the business by providing local goods and services to the main business. The local community will expect a business to carry out its activities in such a way that it is not harmful to the local inhabitants – for example, in terms of noise or water pollution.</a:t>
                      </a:r>
                    </a:p>
                    <a:p>
                      <a:pPr marL="457200" lvl="0" indent="-457200">
                        <a:spcAft>
                          <a:spcPts val="0"/>
                        </a:spcAft>
                        <a:buClr>
                          <a:srgbClr val="00B050"/>
                        </a:buClr>
                        <a:buFont typeface="Wingdings 3" panose="05040102010807070707" pitchFamily="18" charset="2"/>
                        <a:buChar char=""/>
                      </a:pPr>
                      <a:r>
                        <a:rPr kumimoji="0" lang="en-US" sz="2100" b="1" kern="1200" baseline="0" dirty="0" smtClean="0">
                          <a:solidFill>
                            <a:schemeClr val="tx1"/>
                          </a:solidFill>
                          <a:effectLst/>
                          <a:latin typeface="Calibri" panose="020F0502020204030204" pitchFamily="34" charset="0"/>
                          <a:ea typeface="+mn-ea"/>
                          <a:cs typeface="+mn-cs"/>
                        </a:rPr>
                        <a:t>Lenders</a:t>
                      </a:r>
                      <a:r>
                        <a:rPr kumimoji="0" lang="en-US" sz="2100" b="0" kern="1200" baseline="0" dirty="0" smtClean="0">
                          <a:solidFill>
                            <a:schemeClr val="tx1"/>
                          </a:solidFill>
                          <a:effectLst/>
                          <a:latin typeface="Calibri" panose="020F0502020204030204" pitchFamily="34" charset="0"/>
                          <a:ea typeface="+mn-ea"/>
                          <a:cs typeface="+mn-cs"/>
                        </a:rPr>
                        <a:t> such as banks, provide finance for the business and have a right to expect that repayments will be made by the business in accordance with the lending agreement. The banks will be expected to make funds available to a business once an agreement had been reached. The banks might also be expected to allow only reasonable loan agreements to be made. If a bank lends more than a business can afford to repay, this can result in severe financial difficulty for the business and might result in its closure.</a:t>
                      </a:r>
                    </a:p>
                  </a:txBody>
                  <a:tcPr/>
                </a:tc>
              </a:tr>
            </a:tbl>
          </a:graphicData>
        </a:graphic>
      </p:graphicFrame>
      <p:graphicFrame>
        <p:nvGraphicFramePr>
          <p:cNvPr id="8" name="Table 7"/>
          <p:cNvGraphicFramePr>
            <a:graphicFrameLocks noGrp="1"/>
          </p:cNvGraphicFramePr>
          <p:nvPr>
            <p:extLst/>
          </p:nvPr>
        </p:nvGraphicFramePr>
        <p:xfrm>
          <a:off x="7090735" y="1161875"/>
          <a:ext cx="1693423" cy="5330803"/>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693423"/>
              </a:tblGrid>
              <a:tr h="331050">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99753">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is SMART</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is the difference between and Aim and an Objective</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Why would Objectives change when a company merges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happens when Objectives are not met</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are objectives of a charity different from a private business.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99920" y="1196753"/>
            <a:ext cx="1541226" cy="273822"/>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548680"/>
          </a:xfrm>
        </p:spPr>
        <p:txBody>
          <a:bodyPr>
            <a:noAutofit/>
          </a:bodyPr>
          <a:lstStyle/>
          <a:p>
            <a:r>
              <a:rPr lang="en-US" sz="4000" dirty="0"/>
              <a:t>5.1 </a:t>
            </a:r>
            <a:r>
              <a:rPr lang="en-US" sz="4000" dirty="0" smtClean="0"/>
              <a:t>- Who </a:t>
            </a:r>
            <a:r>
              <a:rPr lang="en-US" sz="4000" dirty="0"/>
              <a:t>the </a:t>
            </a:r>
            <a:r>
              <a:rPr lang="en-US" sz="4000" dirty="0" smtClean="0"/>
              <a:t>Main Stakeholders Are</a:t>
            </a:r>
            <a:endParaRPr lang="en-GB" sz="4000" dirty="0"/>
          </a:p>
        </p:txBody>
      </p:sp>
    </p:spTree>
    <p:extLst>
      <p:ext uri="{BB962C8B-B14F-4D97-AF65-F5344CB8AC3E}">
        <p14:creationId xmlns:p14="http://schemas.microsoft.com/office/powerpoint/2010/main" val="3204072140"/>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 name="Table 49"/>
          <p:cNvGraphicFramePr>
            <a:graphicFrameLocks noGrp="1"/>
          </p:cNvGraphicFramePr>
          <p:nvPr>
            <p:extLst>
              <p:ext uri="{D42A27DB-BD31-4B8C-83A1-F6EECF244321}">
                <p14:modId xmlns:p14="http://schemas.microsoft.com/office/powerpoint/2010/main" val="135043727"/>
              </p:ext>
            </p:extLst>
          </p:nvPr>
        </p:nvGraphicFramePr>
        <p:xfrm>
          <a:off x="251519" y="1052736"/>
          <a:ext cx="6796203" cy="5532120"/>
        </p:xfrm>
        <a:graphic>
          <a:graphicData uri="http://schemas.openxmlformats.org/drawingml/2006/table">
            <a:tbl>
              <a:tblPr firstRow="1" bandRow="1">
                <a:tableStyleId>{2D5ABB26-0587-4C30-8999-92F81FD0307C}</a:tableStyleId>
              </a:tblPr>
              <a:tblGrid>
                <a:gridCol w="6796203"/>
              </a:tblGrid>
              <a:tr h="5184576">
                <a:tc>
                  <a:txBody>
                    <a:bodyPr/>
                    <a:lstStyle/>
                    <a:p>
                      <a:pPr marL="457200" lvl="0" indent="-457200">
                        <a:spcAft>
                          <a:spcPts val="0"/>
                        </a:spcAft>
                        <a:buClr>
                          <a:srgbClr val="00B050"/>
                        </a:buClr>
                        <a:buFont typeface="Wingdings 3" panose="05040102010807070707" pitchFamily="18" charset="2"/>
                        <a:buChar char=""/>
                      </a:pPr>
                      <a:r>
                        <a:rPr kumimoji="0" lang="en-US" sz="2100" b="1" kern="1200" baseline="0" dirty="0" smtClean="0">
                          <a:solidFill>
                            <a:schemeClr val="tx1"/>
                          </a:solidFill>
                          <a:effectLst/>
                          <a:latin typeface="Arial" panose="020B0604020202020204" pitchFamily="34" charset="0"/>
                          <a:ea typeface="+mn-ea"/>
                          <a:cs typeface="Arial" panose="020B0604020202020204" pitchFamily="34" charset="0"/>
                        </a:rPr>
                        <a:t>Suppliers</a:t>
                      </a:r>
                      <a:r>
                        <a:rPr kumimoji="0" lang="en-US" sz="2100" b="0" kern="1200" baseline="0" dirty="0" smtClean="0">
                          <a:solidFill>
                            <a:schemeClr val="tx1"/>
                          </a:solidFill>
                          <a:effectLst/>
                          <a:latin typeface="Arial" panose="020B0604020202020204" pitchFamily="34" charset="0"/>
                          <a:ea typeface="+mn-ea"/>
                          <a:cs typeface="Arial" panose="020B0604020202020204" pitchFamily="34" charset="0"/>
                        </a:rPr>
                        <a:t> are the providers of goods and services required by businesses. They expect to be paid for these goods and services provided and within an agreed time limit. Suppliers are expected to supply goods and services of a required standard or to a standard agreed between the supplier and the purchasing business.</a:t>
                      </a:r>
                    </a:p>
                    <a:p>
                      <a:pPr marL="457200" lvl="0" indent="-457200">
                        <a:spcAft>
                          <a:spcPts val="0"/>
                        </a:spcAft>
                        <a:buClr>
                          <a:srgbClr val="00B050"/>
                        </a:buClr>
                        <a:buFont typeface="Wingdings 3" panose="05040102010807070707" pitchFamily="18" charset="2"/>
                        <a:buChar char=""/>
                      </a:pPr>
                      <a:r>
                        <a:rPr kumimoji="0" lang="en-US" sz="2100" b="1" kern="1200" baseline="0" dirty="0" smtClean="0">
                          <a:solidFill>
                            <a:schemeClr val="tx1"/>
                          </a:solidFill>
                          <a:effectLst/>
                          <a:latin typeface="Arial" panose="020B0604020202020204" pitchFamily="34" charset="0"/>
                          <a:ea typeface="+mn-ea"/>
                          <a:cs typeface="Arial" panose="020B0604020202020204" pitchFamily="34" charset="0"/>
                        </a:rPr>
                        <a:t>Governments</a:t>
                      </a:r>
                      <a:r>
                        <a:rPr kumimoji="0" lang="en-US" sz="2100" b="0" kern="1200" baseline="0" dirty="0" smtClean="0">
                          <a:solidFill>
                            <a:schemeClr val="tx1"/>
                          </a:solidFill>
                          <a:effectLst/>
                          <a:latin typeface="Arial" panose="020B0604020202020204" pitchFamily="34" charset="0"/>
                          <a:ea typeface="+mn-ea"/>
                          <a:cs typeface="Arial" panose="020B0604020202020204" pitchFamily="34" charset="0"/>
                        </a:rPr>
                        <a:t> create the legal framework in which businesses operate. They also manage the economy of the country and so can influence the economic environment in which the business operates. Governments expect any business operating in their country to abide by the laws affecting business activity and employment.</a:t>
                      </a:r>
                    </a:p>
                    <a:p>
                      <a:pPr marL="457200" lvl="0" indent="-457200">
                        <a:spcAft>
                          <a:spcPts val="0"/>
                        </a:spcAft>
                        <a:buClr>
                          <a:srgbClr val="00B050"/>
                        </a:buClr>
                        <a:buFont typeface="Wingdings 3" panose="05040102010807070707" pitchFamily="18" charset="2"/>
                        <a:buChar char=""/>
                      </a:pPr>
                      <a:r>
                        <a:rPr kumimoji="0" lang="en-US" sz="2100" b="0" kern="1200" baseline="0" dirty="0" smtClean="0">
                          <a:solidFill>
                            <a:schemeClr val="tx1"/>
                          </a:solidFill>
                          <a:effectLst/>
                          <a:latin typeface="Arial" panose="020B0604020202020204" pitchFamily="34" charset="0"/>
                          <a:ea typeface="+mn-ea"/>
                          <a:cs typeface="Arial" panose="020B0604020202020204" pitchFamily="34" charset="0"/>
                        </a:rPr>
                        <a:t>This includes central and local government (e.g. H.M.R.C., environmental health, planning department).</a:t>
                      </a:r>
                    </a:p>
                  </a:txBody>
                  <a:tcPr/>
                </a:tc>
              </a:tr>
            </a:tbl>
          </a:graphicData>
        </a:graphic>
      </p:graphicFrame>
      <p:graphicFrame>
        <p:nvGraphicFramePr>
          <p:cNvPr id="8" name="Table 7"/>
          <p:cNvGraphicFramePr>
            <a:graphicFrameLocks noGrp="1"/>
          </p:cNvGraphicFramePr>
          <p:nvPr>
            <p:extLst/>
          </p:nvPr>
        </p:nvGraphicFramePr>
        <p:xfrm>
          <a:off x="7090735" y="1161875"/>
          <a:ext cx="1693423" cy="5330803"/>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693423"/>
              </a:tblGrid>
              <a:tr h="331050">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99753">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is SMART</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is the difference between and Aim and an Objective</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Why would Objectives change when a company merges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happens when Objectives are not met</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are objectives of a charity different from a private business.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99920" y="1196753"/>
            <a:ext cx="1541226" cy="273822"/>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548680"/>
          </a:xfrm>
        </p:spPr>
        <p:txBody>
          <a:bodyPr>
            <a:noAutofit/>
          </a:bodyPr>
          <a:lstStyle/>
          <a:p>
            <a:r>
              <a:rPr lang="en-US" sz="4000" dirty="0"/>
              <a:t>5.1 </a:t>
            </a:r>
            <a:r>
              <a:rPr lang="en-US" sz="4000" dirty="0" smtClean="0"/>
              <a:t>- Who </a:t>
            </a:r>
            <a:r>
              <a:rPr lang="en-US" sz="4000" dirty="0"/>
              <a:t>the </a:t>
            </a:r>
            <a:r>
              <a:rPr lang="en-US" sz="4000" dirty="0" smtClean="0"/>
              <a:t>Main Stakeholders Are</a:t>
            </a:r>
            <a:endParaRPr lang="en-GB" sz="4000" dirty="0"/>
          </a:p>
        </p:txBody>
      </p:sp>
    </p:spTree>
    <p:extLst>
      <p:ext uri="{BB962C8B-B14F-4D97-AF65-F5344CB8AC3E}">
        <p14:creationId xmlns:p14="http://schemas.microsoft.com/office/powerpoint/2010/main" val="2359069446"/>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 name="Table 49"/>
          <p:cNvGraphicFramePr>
            <a:graphicFrameLocks noGrp="1"/>
          </p:cNvGraphicFramePr>
          <p:nvPr>
            <p:extLst>
              <p:ext uri="{D42A27DB-BD31-4B8C-83A1-F6EECF244321}">
                <p14:modId xmlns:p14="http://schemas.microsoft.com/office/powerpoint/2010/main" val="2429621468"/>
              </p:ext>
            </p:extLst>
          </p:nvPr>
        </p:nvGraphicFramePr>
        <p:xfrm>
          <a:off x="251519" y="1052736"/>
          <a:ext cx="6796203" cy="5455920"/>
        </p:xfrm>
        <a:graphic>
          <a:graphicData uri="http://schemas.openxmlformats.org/drawingml/2006/table">
            <a:tbl>
              <a:tblPr firstRow="1" bandRow="1">
                <a:tableStyleId>{2D5ABB26-0587-4C30-8999-92F81FD0307C}</a:tableStyleId>
              </a:tblPr>
              <a:tblGrid>
                <a:gridCol w="6796203"/>
              </a:tblGrid>
              <a:tr h="5184576">
                <a:tc>
                  <a:txBody>
                    <a:bodyPr/>
                    <a:lstStyle/>
                    <a:p>
                      <a:pPr marL="457200" lvl="0" indent="-457200">
                        <a:spcAft>
                          <a:spcPts val="0"/>
                        </a:spcAft>
                        <a:buClr>
                          <a:srgbClr val="00B050"/>
                        </a:buClr>
                        <a:buFont typeface="Wingdings 3" panose="05040102010807070707" pitchFamily="18" charset="2"/>
                        <a:buChar char=""/>
                      </a:pPr>
                      <a:r>
                        <a:rPr kumimoji="0" lang="en-US" sz="2200" b="1" kern="1200" baseline="0" dirty="0" smtClean="0">
                          <a:solidFill>
                            <a:schemeClr val="tx1"/>
                          </a:solidFill>
                          <a:effectLst/>
                          <a:latin typeface="Arial" panose="020B0604020202020204" pitchFamily="34" charset="0"/>
                          <a:ea typeface="+mn-ea"/>
                          <a:cs typeface="Arial" panose="020B0604020202020204" pitchFamily="34" charset="0"/>
                        </a:rPr>
                        <a:t>Potential investors </a:t>
                      </a:r>
                      <a:r>
                        <a:rPr kumimoji="0" lang="en-US" sz="2200" b="0" kern="1200" baseline="0" dirty="0" smtClean="0">
                          <a:solidFill>
                            <a:schemeClr val="tx1"/>
                          </a:solidFill>
                          <a:effectLst/>
                          <a:latin typeface="Arial" panose="020B0604020202020204" pitchFamily="34" charset="0"/>
                          <a:ea typeface="+mn-ea"/>
                          <a:cs typeface="Arial" panose="020B0604020202020204" pitchFamily="34" charset="0"/>
                        </a:rPr>
                        <a:t>can impact on a start up more than a running company but their input and money can sway companies towards a goal to make them more </a:t>
                      </a:r>
                      <a:r>
                        <a:rPr kumimoji="0" lang="en-US" sz="2200" b="0" kern="1200" baseline="0" dirty="0" err="1" smtClean="0">
                          <a:solidFill>
                            <a:schemeClr val="tx1"/>
                          </a:solidFill>
                          <a:effectLst/>
                          <a:latin typeface="Arial" panose="020B0604020202020204" pitchFamily="34" charset="0"/>
                          <a:ea typeface="+mn-ea"/>
                          <a:cs typeface="Arial" panose="020B0604020202020204" pitchFamily="34" charset="0"/>
                        </a:rPr>
                        <a:t>favourable</a:t>
                      </a:r>
                      <a:r>
                        <a:rPr kumimoji="0" lang="en-US" sz="2200" b="0" kern="1200" baseline="0" dirty="0" smtClean="0">
                          <a:solidFill>
                            <a:schemeClr val="tx1"/>
                          </a:solidFill>
                          <a:effectLst/>
                          <a:latin typeface="Arial" panose="020B0604020202020204" pitchFamily="34" charset="0"/>
                          <a:ea typeface="+mn-ea"/>
                          <a:cs typeface="Arial" panose="020B0604020202020204" pitchFamily="34" charset="0"/>
                        </a:rPr>
                        <a:t>. Investors like entrepreneurs for example can majorly impact on a struggling company if they chose to invest. Terms obviously have to be agreed.</a:t>
                      </a:r>
                    </a:p>
                    <a:p>
                      <a:pPr marL="457200" lvl="0" indent="-457200">
                        <a:spcAft>
                          <a:spcPts val="0"/>
                        </a:spcAft>
                        <a:buClr>
                          <a:srgbClr val="00B050"/>
                        </a:buClr>
                        <a:buFont typeface="Wingdings 3" panose="05040102010807070707" pitchFamily="18" charset="2"/>
                        <a:buChar char=""/>
                      </a:pPr>
                      <a:r>
                        <a:rPr kumimoji="0" lang="en-US" sz="2200" b="1" kern="1200" baseline="0" dirty="0" smtClean="0">
                          <a:solidFill>
                            <a:schemeClr val="tx1"/>
                          </a:solidFill>
                          <a:effectLst/>
                          <a:latin typeface="Arial" panose="020B0604020202020204" pitchFamily="34" charset="0"/>
                          <a:ea typeface="+mn-ea"/>
                          <a:cs typeface="Arial" panose="020B0604020202020204" pitchFamily="34" charset="0"/>
                        </a:rPr>
                        <a:t>Pressure groups</a:t>
                      </a:r>
                      <a:r>
                        <a:rPr kumimoji="0" lang="en-US" sz="2200" b="0" kern="1200" baseline="0" dirty="0" smtClean="0">
                          <a:solidFill>
                            <a:schemeClr val="tx1"/>
                          </a:solidFill>
                          <a:effectLst/>
                          <a:latin typeface="Arial" panose="020B0604020202020204" pitchFamily="34" charset="0"/>
                          <a:ea typeface="+mn-ea"/>
                          <a:cs typeface="Arial" panose="020B0604020202020204" pitchFamily="34" charset="0"/>
                        </a:rPr>
                        <a:t> can impact on a company depending on what the company produces. Companies like Greenpeace on a large scale can petition and protest against pollution which can damage a companies reputation whereas local interest groups like </a:t>
                      </a:r>
                      <a:r>
                        <a:rPr kumimoji="0" lang="en-US" sz="2200" b="0" kern="1200" baseline="0" dirty="0" err="1" smtClean="0">
                          <a:solidFill>
                            <a:schemeClr val="tx1"/>
                          </a:solidFill>
                          <a:effectLst/>
                          <a:latin typeface="Arial" panose="020B0604020202020204" pitchFamily="34" charset="0"/>
                          <a:ea typeface="+mn-ea"/>
                          <a:cs typeface="Arial" panose="020B0604020202020204" pitchFamily="34" charset="0"/>
                        </a:rPr>
                        <a:t>neighbourhood</a:t>
                      </a:r>
                      <a:r>
                        <a:rPr kumimoji="0" lang="en-US" sz="2200" b="0" kern="1200" baseline="0" dirty="0" smtClean="0">
                          <a:solidFill>
                            <a:schemeClr val="tx1"/>
                          </a:solidFill>
                          <a:effectLst/>
                          <a:latin typeface="Arial" panose="020B0604020202020204" pitchFamily="34" charset="0"/>
                          <a:ea typeface="+mn-ea"/>
                          <a:cs typeface="Arial" panose="020B0604020202020204" pitchFamily="34" charset="0"/>
                        </a:rPr>
                        <a:t> campaigns can protest against noise, pollution and traffic which can impact on the local government stance towards the company.</a:t>
                      </a:r>
                      <a:endParaRPr kumimoji="0" lang="en-US" sz="2200" b="0" kern="1200" baseline="0" dirty="0" smtClean="0">
                        <a:solidFill>
                          <a:schemeClr val="tx1"/>
                        </a:solidFill>
                        <a:effectLst/>
                        <a:latin typeface="Arial" panose="020B0604020202020204" pitchFamily="34" charset="0"/>
                        <a:ea typeface="+mn-ea"/>
                        <a:cs typeface="Arial" panose="020B0604020202020204" pitchFamily="34" charset="0"/>
                      </a:endParaRPr>
                    </a:p>
                  </a:txBody>
                  <a:tcPr/>
                </a:tc>
              </a:tr>
            </a:tbl>
          </a:graphicData>
        </a:graphic>
      </p:graphicFrame>
      <p:graphicFrame>
        <p:nvGraphicFramePr>
          <p:cNvPr id="8" name="Table 7"/>
          <p:cNvGraphicFramePr>
            <a:graphicFrameLocks noGrp="1"/>
          </p:cNvGraphicFramePr>
          <p:nvPr>
            <p:extLst/>
          </p:nvPr>
        </p:nvGraphicFramePr>
        <p:xfrm>
          <a:off x="7090735" y="1161875"/>
          <a:ext cx="1693423" cy="5330803"/>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693423"/>
              </a:tblGrid>
              <a:tr h="331050">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99753">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is SMART</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is the difference between and Aim and an Objective</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Why would Objectives change when a company merges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happens when Objectives are not met</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are objectives of a charity different from a private business.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99920" y="1196753"/>
            <a:ext cx="1541226" cy="273822"/>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548680"/>
          </a:xfrm>
        </p:spPr>
        <p:txBody>
          <a:bodyPr>
            <a:noAutofit/>
          </a:bodyPr>
          <a:lstStyle/>
          <a:p>
            <a:r>
              <a:rPr lang="en-US" sz="4000" dirty="0"/>
              <a:t>5.1 </a:t>
            </a:r>
            <a:r>
              <a:rPr lang="en-US" sz="4000" dirty="0" smtClean="0"/>
              <a:t>- Who </a:t>
            </a:r>
            <a:r>
              <a:rPr lang="en-US" sz="4000" dirty="0"/>
              <a:t>the </a:t>
            </a:r>
            <a:r>
              <a:rPr lang="en-US" sz="4000" dirty="0" smtClean="0"/>
              <a:t>Main Stakeholders Are</a:t>
            </a:r>
            <a:endParaRPr lang="en-GB" sz="4000" dirty="0"/>
          </a:p>
        </p:txBody>
      </p:sp>
    </p:spTree>
    <p:extLst>
      <p:ext uri="{BB962C8B-B14F-4D97-AF65-F5344CB8AC3E}">
        <p14:creationId xmlns:p14="http://schemas.microsoft.com/office/powerpoint/2010/main" val="1128920768"/>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 name="Table 49"/>
          <p:cNvGraphicFramePr>
            <a:graphicFrameLocks noGrp="1"/>
          </p:cNvGraphicFramePr>
          <p:nvPr>
            <p:extLst>
              <p:ext uri="{D42A27DB-BD31-4B8C-83A1-F6EECF244321}">
                <p14:modId xmlns:p14="http://schemas.microsoft.com/office/powerpoint/2010/main" val="4254248743"/>
              </p:ext>
            </p:extLst>
          </p:nvPr>
        </p:nvGraphicFramePr>
        <p:xfrm>
          <a:off x="251519" y="1052736"/>
          <a:ext cx="6796203" cy="5212080"/>
        </p:xfrm>
        <a:graphic>
          <a:graphicData uri="http://schemas.openxmlformats.org/drawingml/2006/table">
            <a:tbl>
              <a:tblPr firstRow="1" bandRow="1">
                <a:tableStyleId>{2D5ABB26-0587-4C30-8999-92F81FD0307C}</a:tableStyleId>
              </a:tblPr>
              <a:tblGrid>
                <a:gridCol w="6796203"/>
              </a:tblGrid>
              <a:tr h="5184576">
                <a:tc>
                  <a:txBody>
                    <a:bodyPr/>
                    <a:lstStyle/>
                    <a:p>
                      <a:pPr marL="457200" lvl="0" indent="-457200">
                        <a:spcAft>
                          <a:spcPts val="0"/>
                        </a:spcAft>
                        <a:buClr>
                          <a:srgbClr val="00B050"/>
                        </a:buClr>
                        <a:buFont typeface="Wingdings 3" panose="05040102010807070707" pitchFamily="18" charset="2"/>
                        <a:buChar char=""/>
                      </a:pPr>
                      <a:r>
                        <a:rPr kumimoji="0" lang="en-US" sz="2400" b="1" kern="1200" baseline="0" dirty="0" smtClean="0">
                          <a:solidFill>
                            <a:schemeClr val="tx1"/>
                          </a:solidFill>
                          <a:effectLst/>
                          <a:latin typeface="Arial" panose="020B0604020202020204" pitchFamily="34" charset="0"/>
                          <a:ea typeface="+mn-ea"/>
                          <a:cs typeface="Arial" panose="020B0604020202020204" pitchFamily="34" charset="0"/>
                        </a:rPr>
                        <a:t>Shareholders</a:t>
                      </a:r>
                      <a:r>
                        <a:rPr kumimoji="0" lang="en-US" sz="2400" b="0" kern="1200" baseline="0" dirty="0" smtClean="0">
                          <a:solidFill>
                            <a:schemeClr val="tx1"/>
                          </a:solidFill>
                          <a:effectLst/>
                          <a:latin typeface="Arial" panose="020B0604020202020204" pitchFamily="34" charset="0"/>
                          <a:ea typeface="+mn-ea"/>
                          <a:cs typeface="Arial" panose="020B0604020202020204" pitchFamily="34" charset="0"/>
                        </a:rPr>
                        <a:t> are people who have invested money in the company by purchasing its shares, they care about what happens to the company because it will affect their share prices if they wish to sell, or their dividends (rewards they get for being shareholders). Shareholders have little power other than to sell their shares or fire the CEO at the AGM but the fear of this can impact on a company.</a:t>
                      </a:r>
                    </a:p>
                    <a:p>
                      <a:pPr marL="0" lvl="0" indent="0">
                        <a:spcAft>
                          <a:spcPts val="0"/>
                        </a:spcAft>
                        <a:buClr>
                          <a:srgbClr val="00B050"/>
                        </a:buClr>
                        <a:buFont typeface="Wingdings 3" panose="05040102010807070707" pitchFamily="18" charset="2"/>
                        <a:buNone/>
                      </a:pPr>
                      <a:r>
                        <a:rPr kumimoji="0" lang="en-US" sz="2400" b="0" kern="1200" baseline="0" dirty="0" smtClean="0">
                          <a:solidFill>
                            <a:srgbClr val="FF0000"/>
                          </a:solidFill>
                          <a:effectLst/>
                          <a:latin typeface="Arial" panose="020B0604020202020204" pitchFamily="34" charset="0"/>
                          <a:ea typeface="+mn-ea"/>
                          <a:cs typeface="Arial" panose="020B0604020202020204" pitchFamily="34" charset="0"/>
                        </a:rPr>
                        <a:t>P5.1 – Task 02 – Using your school as an example, explain 3 internal stakeholders and 3 external stakeholders, outlining who they are, why they are concerned and the influences they can have on the school.</a:t>
                      </a:r>
                    </a:p>
                  </a:txBody>
                  <a:tcPr/>
                </a:tc>
              </a:tr>
            </a:tbl>
          </a:graphicData>
        </a:graphic>
      </p:graphicFrame>
      <p:graphicFrame>
        <p:nvGraphicFramePr>
          <p:cNvPr id="8" name="Table 7"/>
          <p:cNvGraphicFramePr>
            <a:graphicFrameLocks noGrp="1"/>
          </p:cNvGraphicFramePr>
          <p:nvPr>
            <p:extLst/>
          </p:nvPr>
        </p:nvGraphicFramePr>
        <p:xfrm>
          <a:off x="7090735" y="1161875"/>
          <a:ext cx="1693423" cy="5330803"/>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693423"/>
              </a:tblGrid>
              <a:tr h="331050">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99753">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is SMART</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is the difference between and Aim and an Objective</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Why would Objectives change when a company merges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happens when Objectives are not met</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are objectives of a charity different from a private business.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99920" y="1196753"/>
            <a:ext cx="1541226" cy="273822"/>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548680"/>
          </a:xfrm>
        </p:spPr>
        <p:txBody>
          <a:bodyPr>
            <a:noAutofit/>
          </a:bodyPr>
          <a:lstStyle/>
          <a:p>
            <a:r>
              <a:rPr lang="en-US" sz="4000" dirty="0"/>
              <a:t>5.1 </a:t>
            </a:r>
            <a:r>
              <a:rPr lang="en-US" sz="4000" dirty="0" smtClean="0"/>
              <a:t>- Who </a:t>
            </a:r>
            <a:r>
              <a:rPr lang="en-US" sz="4000" dirty="0"/>
              <a:t>the </a:t>
            </a:r>
            <a:r>
              <a:rPr lang="en-US" sz="4000" dirty="0" smtClean="0"/>
              <a:t>Main Stakeholders Are</a:t>
            </a:r>
            <a:endParaRPr lang="en-GB" sz="4000" dirty="0"/>
          </a:p>
        </p:txBody>
      </p:sp>
    </p:spTree>
    <p:extLst>
      <p:ext uri="{BB962C8B-B14F-4D97-AF65-F5344CB8AC3E}">
        <p14:creationId xmlns:p14="http://schemas.microsoft.com/office/powerpoint/2010/main" val="3633176032"/>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632311"/>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000" dirty="0" smtClean="0"/>
              <a:t>Every different </a:t>
            </a:r>
            <a:r>
              <a:rPr lang="en-US" sz="2000" dirty="0"/>
              <a:t>stakeholder groups </a:t>
            </a:r>
            <a:r>
              <a:rPr lang="en-US" sz="2000" dirty="0" smtClean="0"/>
              <a:t>will want the business to be right by them. In this hope, they will attempt </a:t>
            </a:r>
            <a:r>
              <a:rPr lang="en-US" sz="2000" dirty="0"/>
              <a:t>to alter business behaviour </a:t>
            </a:r>
            <a:r>
              <a:rPr lang="en-US" sz="2000" dirty="0" smtClean="0"/>
              <a:t>to benefit them.</a:t>
            </a:r>
            <a:endParaRPr lang="en-GB" sz="2000" dirty="0"/>
          </a:p>
          <a:p>
            <a:pPr marL="342900" indent="-342900">
              <a:buClr>
                <a:srgbClr val="00B050"/>
              </a:buClr>
              <a:buFont typeface="Wingdings 3" panose="05040102010807070707" pitchFamily="18" charset="2"/>
              <a:buChar char=""/>
            </a:pPr>
            <a:r>
              <a:rPr lang="en-US" sz="2000" b="1" dirty="0" smtClean="0"/>
              <a:t>Employees</a:t>
            </a:r>
            <a:r>
              <a:rPr lang="en-US" sz="2000" dirty="0" smtClean="0"/>
              <a:t> </a:t>
            </a:r>
            <a:r>
              <a:rPr lang="en-US" sz="2000" dirty="0"/>
              <a:t>- a </a:t>
            </a:r>
            <a:r>
              <a:rPr lang="en-US" sz="2000" dirty="0" smtClean="0"/>
              <a:t>business </a:t>
            </a:r>
            <a:r>
              <a:rPr lang="en-US" sz="2000" dirty="0"/>
              <a:t>might decide to switch </a:t>
            </a:r>
            <a:r>
              <a:rPr lang="en-US" sz="2000" dirty="0" smtClean="0"/>
              <a:t>from labour- intensive production </a:t>
            </a:r>
            <a:r>
              <a:rPr lang="en-US" sz="2000" dirty="0"/>
              <a:t>co capital -intensive methods. </a:t>
            </a:r>
            <a:r>
              <a:rPr lang="en-US" sz="2000" dirty="0" smtClean="0"/>
              <a:t>Employees </a:t>
            </a:r>
            <a:r>
              <a:rPr lang="en-US" sz="2000" dirty="0"/>
              <a:t>might resist </a:t>
            </a:r>
            <a:r>
              <a:rPr lang="en-US" sz="2000" dirty="0" smtClean="0"/>
              <a:t>this change due to </a:t>
            </a:r>
            <a:r>
              <a:rPr lang="en-US" sz="2000" dirty="0"/>
              <a:t>some workers fearing </a:t>
            </a:r>
            <a:r>
              <a:rPr lang="en-US" sz="2000" dirty="0" smtClean="0"/>
              <a:t>that </a:t>
            </a:r>
            <a:r>
              <a:rPr lang="en-US" sz="2000" dirty="0"/>
              <a:t>they wilt lose </a:t>
            </a:r>
            <a:r>
              <a:rPr lang="en-US" sz="2000" dirty="0" smtClean="0"/>
              <a:t>their </a:t>
            </a:r>
            <a:r>
              <a:rPr lang="en-US" sz="2000" dirty="0"/>
              <a:t>Jobs. Other </a:t>
            </a:r>
            <a:r>
              <a:rPr lang="en-US" sz="2000" dirty="0" smtClean="0"/>
              <a:t>workers might </a:t>
            </a:r>
            <a:r>
              <a:rPr lang="en-US" sz="2000" dirty="0"/>
              <a:t>see </a:t>
            </a:r>
            <a:r>
              <a:rPr lang="en-US" sz="2000" dirty="0" smtClean="0"/>
              <a:t>this </a:t>
            </a:r>
            <a:r>
              <a:rPr lang="en-US" sz="2000" dirty="0"/>
              <a:t>as an </a:t>
            </a:r>
            <a:r>
              <a:rPr lang="en-US" sz="2000" dirty="0" smtClean="0"/>
              <a:t>opportunity </a:t>
            </a:r>
            <a:r>
              <a:rPr lang="en-US" sz="2000" dirty="0"/>
              <a:t>to be trained co use </a:t>
            </a:r>
            <a:r>
              <a:rPr lang="en-US" sz="2000" dirty="0" smtClean="0"/>
              <a:t>the </a:t>
            </a:r>
            <a:r>
              <a:rPr lang="en-US" sz="2000" dirty="0"/>
              <a:t>new </a:t>
            </a:r>
            <a:r>
              <a:rPr lang="en-US" sz="2000" dirty="0" smtClean="0"/>
              <a:t>equipment and therefore to </a:t>
            </a:r>
            <a:r>
              <a:rPr lang="en-US" sz="2000" dirty="0"/>
              <a:t>gain new </a:t>
            </a:r>
            <a:r>
              <a:rPr lang="en-US" sz="2000" dirty="0" smtClean="0"/>
              <a:t>skills </a:t>
            </a:r>
            <a:r>
              <a:rPr lang="en-US" sz="2000" dirty="0"/>
              <a:t>and experience.</a:t>
            </a:r>
          </a:p>
          <a:p>
            <a:pPr marL="342900" indent="-342900">
              <a:buClr>
                <a:srgbClr val="00B050"/>
              </a:buClr>
              <a:buFont typeface="Wingdings 3" panose="05040102010807070707" pitchFamily="18" charset="2"/>
              <a:buChar char=""/>
            </a:pPr>
            <a:r>
              <a:rPr lang="en-US" sz="2000" b="1" dirty="0" smtClean="0"/>
              <a:t>Managers</a:t>
            </a:r>
            <a:r>
              <a:rPr lang="en-US" sz="2000" dirty="0" smtClean="0"/>
              <a:t> </a:t>
            </a:r>
            <a:r>
              <a:rPr lang="en-US" sz="2000" dirty="0"/>
              <a:t>- </a:t>
            </a:r>
            <a:r>
              <a:rPr lang="en-US" sz="2000" dirty="0" smtClean="0"/>
              <a:t>a </a:t>
            </a:r>
            <a:r>
              <a:rPr lang="en-US" sz="2000" dirty="0"/>
              <a:t>business might decide co reduce </a:t>
            </a:r>
            <a:r>
              <a:rPr lang="en-US" sz="2000" dirty="0" smtClean="0"/>
              <a:t>the number or management </a:t>
            </a:r>
            <a:r>
              <a:rPr lang="en-US" sz="2000" dirty="0"/>
              <a:t>layers in the </a:t>
            </a:r>
            <a:r>
              <a:rPr lang="en-US" sz="2000" dirty="0" smtClean="0"/>
              <a:t>organisation</a:t>
            </a:r>
            <a:r>
              <a:rPr lang="en-US" sz="2000" dirty="0"/>
              <a:t>, which could </a:t>
            </a:r>
            <a:r>
              <a:rPr lang="en-US" sz="2000" dirty="0" smtClean="0"/>
              <a:t>result </a:t>
            </a:r>
            <a:r>
              <a:rPr lang="en-US" sz="2000" dirty="0"/>
              <a:t>in some </a:t>
            </a:r>
            <a:r>
              <a:rPr lang="en-US" sz="2000" dirty="0" smtClean="0"/>
              <a:t>managers losing their jobs. </a:t>
            </a:r>
            <a:r>
              <a:rPr lang="en-US" sz="2000" dirty="0"/>
              <a:t>Managers </a:t>
            </a:r>
            <a:r>
              <a:rPr lang="en-US" sz="2000" dirty="0" smtClean="0"/>
              <a:t>are </a:t>
            </a:r>
            <a:r>
              <a:rPr lang="en-US" sz="2000" dirty="0"/>
              <a:t>likely to </a:t>
            </a:r>
            <a:r>
              <a:rPr lang="en-US" sz="2000" dirty="0" smtClean="0"/>
              <a:t>resist </a:t>
            </a:r>
            <a:r>
              <a:rPr lang="en-US" sz="2000" dirty="0"/>
              <a:t>such a change. A change ln </a:t>
            </a:r>
            <a:r>
              <a:rPr lang="en-US" sz="2000" dirty="0" smtClean="0"/>
              <a:t>the financial </a:t>
            </a:r>
            <a:r>
              <a:rPr lang="en-US" sz="2000" dirty="0"/>
              <a:t>arrangements </a:t>
            </a:r>
            <a:r>
              <a:rPr lang="en-US" sz="2000" dirty="0" smtClean="0"/>
              <a:t>which </a:t>
            </a:r>
            <a:r>
              <a:rPr lang="en-US" sz="2000" dirty="0"/>
              <a:t>a business could also </a:t>
            </a:r>
            <a:r>
              <a:rPr lang="en-US" sz="2000" dirty="0" smtClean="0"/>
              <a:t>result in departmental budget cuts resulting </a:t>
            </a:r>
            <a:r>
              <a:rPr lang="en-US" sz="2000" dirty="0"/>
              <a:t>in some managers </a:t>
            </a:r>
            <a:r>
              <a:rPr lang="en-US" sz="2000" dirty="0" smtClean="0"/>
              <a:t>feeling that</a:t>
            </a:r>
            <a:r>
              <a:rPr lang="en-US" sz="2000" dirty="0"/>
              <a:t>: they are </a:t>
            </a:r>
            <a:r>
              <a:rPr lang="en-US" sz="2000" dirty="0" smtClean="0"/>
              <a:t>not receiving sufficient </a:t>
            </a:r>
            <a:r>
              <a:rPr lang="en-US" sz="2000" dirty="0"/>
              <a:t>resources to </a:t>
            </a:r>
            <a:r>
              <a:rPr lang="en-US" sz="2000" dirty="0" smtClean="0"/>
              <a:t>allow </a:t>
            </a:r>
            <a:r>
              <a:rPr lang="en-US" sz="2000" dirty="0"/>
              <a:t>them to meet departmental targets</a:t>
            </a:r>
            <a:r>
              <a:rPr lang="en-US" sz="2000" dirty="0" smtClean="0"/>
              <a:t>.</a:t>
            </a:r>
            <a:endParaRPr lang="en-GB" sz="2000" dirty="0"/>
          </a:p>
        </p:txBody>
      </p:sp>
      <p:sp>
        <p:nvSpPr>
          <p:cNvPr id="8" name="Title 2"/>
          <p:cNvSpPr>
            <a:spLocks noGrp="1"/>
          </p:cNvSpPr>
          <p:nvPr>
            <p:ph type="title"/>
          </p:nvPr>
        </p:nvSpPr>
        <p:spPr>
          <a:xfrm>
            <a:off x="70266" y="72008"/>
            <a:ext cx="8859452" cy="548680"/>
          </a:xfrm>
        </p:spPr>
        <p:txBody>
          <a:bodyPr>
            <a:noAutofit/>
          </a:bodyPr>
          <a:lstStyle/>
          <a:p>
            <a:r>
              <a:rPr lang="en-US" sz="3300" dirty="0"/>
              <a:t>5.2 - </a:t>
            </a:r>
            <a:r>
              <a:rPr lang="en-US" sz="3300" dirty="0" smtClean="0"/>
              <a:t>Stakeholder Groups and Business Behaviour </a:t>
            </a:r>
            <a:endParaRPr lang="en-GB" sz="3300" dirty="0"/>
          </a:p>
        </p:txBody>
      </p:sp>
      <p:graphicFrame>
        <p:nvGraphicFramePr>
          <p:cNvPr id="10" name="Table 9"/>
          <p:cNvGraphicFramePr>
            <a:graphicFrameLocks noGrp="1"/>
          </p:cNvGraphicFramePr>
          <p:nvPr>
            <p:extLst>
              <p:ext uri="{D42A27DB-BD31-4B8C-83A1-F6EECF244321}">
                <p14:modId xmlns:p14="http://schemas.microsoft.com/office/powerpoint/2010/main" val="1330284510"/>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Does a company reputation matter</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Is any news good news in the business world</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err="1" smtClean="0">
                          <a:solidFill>
                            <a:srgbClr val="FF0000"/>
                          </a:solidFill>
                          <a:effectLst/>
                          <a:latin typeface="Arial" pitchFamily="34" charset="0"/>
                          <a:ea typeface="Times New Roman"/>
                          <a:cs typeface="Arial" pitchFamily="34" charset="0"/>
                        </a:rPr>
                        <a:t>Ethiscores</a:t>
                      </a:r>
                      <a:r>
                        <a:rPr lang="en-GB" sz="1300" baseline="0" dirty="0" smtClean="0">
                          <a:solidFill>
                            <a:srgbClr val="FF0000"/>
                          </a:solidFill>
                          <a:effectLst/>
                          <a:latin typeface="Arial" pitchFamily="34" charset="0"/>
                          <a:ea typeface="Times New Roman"/>
                          <a:cs typeface="Arial" pitchFamily="34" charset="0"/>
                        </a:rPr>
                        <a:t> and company reputations</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Does ethics have to impact on profit, can a company market their ethics as a USP</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companies in the UK are allowed to dump 10% of their waste products in the river  legally</a:t>
                      </a:r>
                      <a:endParaRPr lang="en-US"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Are business ethics the same around the world</a:t>
                      </a:r>
                      <a:endParaRPr lang="en-US" sz="130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0085898"/>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693866"/>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820" b="1" dirty="0" smtClean="0"/>
              <a:t>Owners/shareholders</a:t>
            </a:r>
            <a:r>
              <a:rPr lang="en-US" sz="1820" dirty="0" smtClean="0"/>
              <a:t> - an announcement of a large investment in a research and development program might be received with mixed feelings by shareholders. Some will see profit being put into the new project rather than paid to them as dividends. Others might take a longer term view and feel that reduced dividends in the shore term could result in even larger profit and dividends in the future if the project is successful.</a:t>
            </a:r>
          </a:p>
          <a:p>
            <a:pPr marL="342900" indent="-342900">
              <a:buClr>
                <a:srgbClr val="00B050"/>
              </a:buClr>
              <a:buFont typeface="Wingdings 3" panose="05040102010807070707" pitchFamily="18" charset="2"/>
              <a:buChar char=""/>
            </a:pPr>
            <a:r>
              <a:rPr lang="en-US" sz="1820" b="1" dirty="0" smtClean="0"/>
              <a:t>Customers</a:t>
            </a:r>
            <a:r>
              <a:rPr lang="en-US" sz="1820" dirty="0" smtClean="0"/>
              <a:t> - ·the launch of a new product gives customers more choice. However, if the new produce replaces an existing one, some customers might be unhappy if they preferred the original produce.</a:t>
            </a:r>
          </a:p>
          <a:p>
            <a:pPr marL="342900" indent="-342900">
              <a:buClr>
                <a:srgbClr val="00B050"/>
              </a:buClr>
              <a:buFont typeface="Wingdings 3" panose="05040102010807070707" pitchFamily="18" charset="2"/>
              <a:buChar char=""/>
            </a:pPr>
            <a:r>
              <a:rPr lang="en-US" sz="1820" b="1" dirty="0" smtClean="0"/>
              <a:t>Local community</a:t>
            </a:r>
            <a:r>
              <a:rPr lang="en-US" sz="1820" dirty="0" smtClean="0"/>
              <a:t> - it a large business announces that it intends to relocate to another part of the country, the local community is likely to feel betrayed. Local employment: is likely to suffer and the local support businesses will probably lose the business of the larger business. Alternatively the expansion of a business can put a lot more strain on the local infrastructure and can negatively impact on the lives of the community around the business.</a:t>
            </a:r>
          </a:p>
        </p:txBody>
      </p:sp>
      <p:sp>
        <p:nvSpPr>
          <p:cNvPr id="8" name="Title 2"/>
          <p:cNvSpPr>
            <a:spLocks noGrp="1"/>
          </p:cNvSpPr>
          <p:nvPr>
            <p:ph type="title"/>
          </p:nvPr>
        </p:nvSpPr>
        <p:spPr>
          <a:xfrm>
            <a:off x="70266" y="72008"/>
            <a:ext cx="8859452" cy="548680"/>
          </a:xfrm>
        </p:spPr>
        <p:txBody>
          <a:bodyPr>
            <a:noAutofit/>
          </a:bodyPr>
          <a:lstStyle/>
          <a:p>
            <a:r>
              <a:rPr lang="en-US" sz="3300" dirty="0"/>
              <a:t>5.2 - </a:t>
            </a:r>
            <a:r>
              <a:rPr lang="en-US" sz="3300" dirty="0" smtClean="0"/>
              <a:t>Stakeholder Groups and Business Behaviour </a:t>
            </a:r>
            <a:endParaRPr lang="en-GB" sz="3300" dirty="0"/>
          </a:p>
        </p:txBody>
      </p:sp>
      <p:graphicFrame>
        <p:nvGraphicFramePr>
          <p:cNvPr id="10" name="Table 9"/>
          <p:cNvGraphicFramePr>
            <a:graphicFrameLocks noGrp="1"/>
          </p:cNvGraphicFramePr>
          <p:nvPr>
            <p:extLst>
              <p:ext uri="{D42A27DB-BD31-4B8C-83A1-F6EECF244321}">
                <p14:modId xmlns:p14="http://schemas.microsoft.com/office/powerpoint/2010/main" val="1330284510"/>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Does a company reputation matter</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Is any news good news in the business world</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err="1" smtClean="0">
                          <a:solidFill>
                            <a:srgbClr val="FF0000"/>
                          </a:solidFill>
                          <a:effectLst/>
                          <a:latin typeface="Arial" pitchFamily="34" charset="0"/>
                          <a:ea typeface="Times New Roman"/>
                          <a:cs typeface="Arial" pitchFamily="34" charset="0"/>
                        </a:rPr>
                        <a:t>Ethiscores</a:t>
                      </a:r>
                      <a:r>
                        <a:rPr lang="en-GB" sz="1300" baseline="0" dirty="0" smtClean="0">
                          <a:solidFill>
                            <a:srgbClr val="FF0000"/>
                          </a:solidFill>
                          <a:effectLst/>
                          <a:latin typeface="Arial" pitchFamily="34" charset="0"/>
                          <a:ea typeface="Times New Roman"/>
                          <a:cs typeface="Arial" pitchFamily="34" charset="0"/>
                        </a:rPr>
                        <a:t> and company reputations</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Does ethics have to impact on profit, can a company market their ethics as a USP</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companies in the UK are allowed to dump 10% of their waste products in the river  legally</a:t>
                      </a:r>
                      <a:endParaRPr lang="en-US"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Are business ethics the same around the world</a:t>
                      </a:r>
                      <a:endParaRPr lang="en-US" sz="130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2193118"/>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355312"/>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10" b="1" dirty="0" smtClean="0"/>
              <a:t>Owners/shareholders</a:t>
            </a:r>
            <a:r>
              <a:rPr lang="en-US" sz="1710" dirty="0" smtClean="0"/>
              <a:t> </a:t>
            </a:r>
            <a:r>
              <a:rPr lang="en-US" sz="1710" dirty="0"/>
              <a:t>want the business to have large profits </a:t>
            </a:r>
            <a:r>
              <a:rPr lang="en-US" sz="1710" dirty="0" smtClean="0"/>
              <a:t>but this might be </a:t>
            </a:r>
            <a:r>
              <a:rPr lang="en-US" sz="1710" dirty="0"/>
              <a:t>in conflict with </a:t>
            </a:r>
            <a:r>
              <a:rPr lang="en-US" sz="1710" dirty="0" smtClean="0"/>
              <a:t>the </a:t>
            </a:r>
            <a:r>
              <a:rPr lang="en-US" sz="1710" dirty="0"/>
              <a:t>employees, who want to be </a:t>
            </a:r>
            <a:r>
              <a:rPr lang="en-US" sz="1710" dirty="0" smtClean="0"/>
              <a:t>paid </a:t>
            </a:r>
            <a:r>
              <a:rPr lang="en-US" sz="1710" dirty="0"/>
              <a:t>higher wages. </a:t>
            </a:r>
            <a:r>
              <a:rPr lang="en-US" sz="1710" dirty="0" smtClean="0"/>
              <a:t>Higher wages will </a:t>
            </a:r>
            <a:r>
              <a:rPr lang="en-US" sz="1710" dirty="0"/>
              <a:t>increase </a:t>
            </a:r>
            <a:r>
              <a:rPr lang="en-US" sz="1710" dirty="0" smtClean="0"/>
              <a:t>costs but </a:t>
            </a:r>
            <a:r>
              <a:rPr lang="en-US" sz="1710" dirty="0"/>
              <a:t>reduce profit</a:t>
            </a:r>
          </a:p>
          <a:p>
            <a:pPr marL="342900" indent="-342900">
              <a:buClr>
                <a:srgbClr val="00B050"/>
              </a:buClr>
              <a:buFont typeface="Wingdings 3" panose="05040102010807070707" pitchFamily="18" charset="2"/>
              <a:buChar char=""/>
            </a:pPr>
            <a:r>
              <a:rPr lang="en-US" sz="1710" b="1" dirty="0" smtClean="0"/>
              <a:t>The </a:t>
            </a:r>
            <a:r>
              <a:rPr lang="en-US" sz="1710" b="1" dirty="0"/>
              <a:t>government</a:t>
            </a:r>
            <a:r>
              <a:rPr lang="en-US" sz="1710" dirty="0"/>
              <a:t> </a:t>
            </a:r>
            <a:r>
              <a:rPr lang="en-US" sz="1710" dirty="0" smtClean="0"/>
              <a:t>usually aims </a:t>
            </a:r>
            <a:r>
              <a:rPr lang="en-US" sz="1710" dirty="0"/>
              <a:t>to have lower unemployment and </a:t>
            </a:r>
            <a:r>
              <a:rPr lang="en-US" sz="1710" dirty="0" smtClean="0"/>
              <a:t>will therefore </a:t>
            </a:r>
            <a:r>
              <a:rPr lang="en-US" sz="1710" dirty="0"/>
              <a:t>be in </a:t>
            </a:r>
            <a:r>
              <a:rPr lang="en-US" sz="1710" dirty="0" smtClean="0"/>
              <a:t>conflict </a:t>
            </a:r>
            <a:r>
              <a:rPr lang="en-US" sz="1710" dirty="0"/>
              <a:t>with a business that wants to increase its use </a:t>
            </a:r>
            <a:r>
              <a:rPr lang="en-US" sz="1710" dirty="0" smtClean="0"/>
              <a:t>of machinery </a:t>
            </a:r>
            <a:r>
              <a:rPr lang="en-US" sz="1710" dirty="0"/>
              <a:t>and reduce the number of people </a:t>
            </a:r>
            <a:r>
              <a:rPr lang="en-US" sz="1710" dirty="0" smtClean="0"/>
              <a:t>employed</a:t>
            </a:r>
            <a:r>
              <a:rPr lang="en-US" sz="1710" dirty="0"/>
              <a:t>. </a:t>
            </a:r>
            <a:r>
              <a:rPr lang="en-US" sz="1710" dirty="0" smtClean="0"/>
              <a:t>However</a:t>
            </a:r>
            <a:r>
              <a:rPr lang="en-US" sz="1710" dirty="0"/>
              <a:t>, a </a:t>
            </a:r>
            <a:r>
              <a:rPr lang="en-US" sz="1710" dirty="0" smtClean="0"/>
              <a:t>change in </a:t>
            </a:r>
            <a:r>
              <a:rPr lang="en-US" sz="1710" dirty="0"/>
              <a:t>production methods might make the business more </a:t>
            </a:r>
            <a:r>
              <a:rPr lang="en-US" sz="1710" dirty="0" smtClean="0"/>
              <a:t>profitable and therefor able </a:t>
            </a:r>
            <a:r>
              <a:rPr lang="en-US" sz="1710" dirty="0"/>
              <a:t>to pay more </a:t>
            </a:r>
            <a:r>
              <a:rPr lang="en-US" sz="1710" dirty="0" smtClean="0"/>
              <a:t>tax </a:t>
            </a:r>
            <a:r>
              <a:rPr lang="en-US" sz="1710" dirty="0"/>
              <a:t>to the government.</a:t>
            </a:r>
          </a:p>
          <a:p>
            <a:pPr marL="342900" indent="-342900">
              <a:buClr>
                <a:srgbClr val="00B050"/>
              </a:buClr>
              <a:buFont typeface="Wingdings 3" panose="05040102010807070707" pitchFamily="18" charset="2"/>
              <a:buChar char=""/>
            </a:pPr>
            <a:r>
              <a:rPr lang="en-US" sz="1710" dirty="0"/>
              <a:t>I</a:t>
            </a:r>
            <a:r>
              <a:rPr lang="en-US" sz="1710" dirty="0" smtClean="0"/>
              <a:t>f </a:t>
            </a:r>
            <a:r>
              <a:rPr lang="en-US" sz="1710" b="1" dirty="0" smtClean="0"/>
              <a:t>suppliers</a:t>
            </a:r>
            <a:r>
              <a:rPr lang="en-US" sz="1710" dirty="0" smtClean="0"/>
              <a:t> </a:t>
            </a:r>
            <a:r>
              <a:rPr lang="en-US" sz="1710" dirty="0"/>
              <a:t>charge higher prices for </a:t>
            </a:r>
            <a:r>
              <a:rPr lang="en-US" sz="1710" dirty="0" smtClean="0"/>
              <a:t>their </a:t>
            </a:r>
            <a:r>
              <a:rPr lang="en-US" sz="1710" dirty="0"/>
              <a:t>goods, a </a:t>
            </a:r>
            <a:r>
              <a:rPr lang="en-US" sz="1710" dirty="0" smtClean="0"/>
              <a:t>business will </a:t>
            </a:r>
            <a:r>
              <a:rPr lang="en-US" sz="1710" dirty="0"/>
              <a:t>have </a:t>
            </a:r>
            <a:r>
              <a:rPr lang="en-US" sz="1710" dirty="0" smtClean="0"/>
              <a:t>increased costs</a:t>
            </a:r>
            <a:r>
              <a:rPr lang="en-US" sz="1710" dirty="0"/>
              <a:t>, </a:t>
            </a:r>
            <a:r>
              <a:rPr lang="en-US" sz="1710" dirty="0" smtClean="0"/>
              <a:t>so </a:t>
            </a:r>
            <a:r>
              <a:rPr lang="en-US" sz="1710" dirty="0"/>
              <a:t>reducing profits and dividends paid to shareholders</a:t>
            </a:r>
            <a:r>
              <a:rPr lang="en-US" sz="1710" dirty="0" smtClean="0"/>
              <a:t>. The </a:t>
            </a:r>
            <a:r>
              <a:rPr lang="en-US" sz="1710" dirty="0"/>
              <a:t>business announces </a:t>
            </a:r>
            <a:r>
              <a:rPr lang="en-US" sz="1710" dirty="0" smtClean="0"/>
              <a:t>that it intends to relocate to another part </a:t>
            </a:r>
            <a:r>
              <a:rPr lang="en-US" sz="1710" dirty="0"/>
              <a:t>of the country, the local </a:t>
            </a:r>
            <a:r>
              <a:rPr lang="en-US" sz="1710" dirty="0" smtClean="0"/>
              <a:t>community </a:t>
            </a:r>
            <a:r>
              <a:rPr lang="en-US" sz="1710" dirty="0"/>
              <a:t>is likely </a:t>
            </a:r>
            <a:r>
              <a:rPr lang="en-US" sz="1710" dirty="0" smtClean="0"/>
              <a:t>to feel betrayed</a:t>
            </a:r>
            <a:r>
              <a:rPr lang="en-US" sz="1710" dirty="0"/>
              <a:t>. Local </a:t>
            </a:r>
            <a:r>
              <a:rPr lang="en-US" sz="1710" dirty="0" smtClean="0"/>
              <a:t>employment: </a:t>
            </a:r>
            <a:r>
              <a:rPr lang="en-US" sz="1710" dirty="0"/>
              <a:t>is </a:t>
            </a:r>
            <a:r>
              <a:rPr lang="en-US" sz="1710" dirty="0" smtClean="0"/>
              <a:t>likely </a:t>
            </a:r>
            <a:r>
              <a:rPr lang="en-US" sz="1710" dirty="0"/>
              <a:t>to suffer </a:t>
            </a:r>
            <a:r>
              <a:rPr lang="en-US" sz="1710" dirty="0" smtClean="0"/>
              <a:t>all of the local support businesses </a:t>
            </a:r>
            <a:r>
              <a:rPr lang="en-US" sz="1710" dirty="0"/>
              <a:t>will probably lose the business of </a:t>
            </a:r>
            <a:r>
              <a:rPr lang="en-US" sz="1710" dirty="0" smtClean="0"/>
              <a:t>the </a:t>
            </a:r>
            <a:r>
              <a:rPr lang="en-US" sz="1710" dirty="0"/>
              <a:t>larger </a:t>
            </a:r>
            <a:r>
              <a:rPr lang="en-US" sz="1710" dirty="0" smtClean="0"/>
              <a:t>business</a:t>
            </a:r>
            <a:r>
              <a:rPr lang="en-US" sz="1710" dirty="0"/>
              <a:t>. </a:t>
            </a:r>
            <a:r>
              <a:rPr lang="en-US" sz="1710" dirty="0" smtClean="0"/>
              <a:t>Alternatively, the </a:t>
            </a:r>
            <a:r>
              <a:rPr lang="en-US" sz="1710" dirty="0"/>
              <a:t>expansion of a business can put a lot </a:t>
            </a:r>
            <a:r>
              <a:rPr lang="en-US" sz="1710" dirty="0" smtClean="0"/>
              <a:t>more </a:t>
            </a:r>
            <a:r>
              <a:rPr lang="en-US" sz="1710" dirty="0"/>
              <a:t>strain on the </a:t>
            </a:r>
            <a:r>
              <a:rPr lang="en-US" sz="1710" dirty="0" smtClean="0"/>
              <a:t>local infrastructure </a:t>
            </a:r>
            <a:r>
              <a:rPr lang="en-US" sz="1710" dirty="0"/>
              <a:t>and can negatively impact on the </a:t>
            </a:r>
            <a:r>
              <a:rPr lang="en-US" sz="1710" dirty="0" smtClean="0"/>
              <a:t>lives </a:t>
            </a:r>
            <a:r>
              <a:rPr lang="en-US" sz="1710" dirty="0"/>
              <a:t>of the </a:t>
            </a:r>
            <a:r>
              <a:rPr lang="en-US" sz="1710" dirty="0" smtClean="0"/>
              <a:t>community around </a:t>
            </a:r>
            <a:r>
              <a:rPr lang="en-US" sz="1710" dirty="0"/>
              <a:t>the business</a:t>
            </a:r>
            <a:r>
              <a:rPr lang="en-US" sz="1710" dirty="0" smtClean="0"/>
              <a:t>.</a:t>
            </a:r>
          </a:p>
          <a:p>
            <a:pPr>
              <a:buClr>
                <a:srgbClr val="00B050"/>
              </a:buClr>
            </a:pPr>
            <a:r>
              <a:rPr lang="en-US" sz="1710" b="1" dirty="0" smtClean="0">
                <a:solidFill>
                  <a:srgbClr val="FF0000"/>
                </a:solidFill>
              </a:rPr>
              <a:t>P5.2 - Task 3 </a:t>
            </a:r>
            <a:r>
              <a:rPr lang="en-US" sz="1710" dirty="0" smtClean="0">
                <a:solidFill>
                  <a:srgbClr val="FF0000"/>
                </a:solidFill>
              </a:rPr>
              <a:t>– State how the previous 6 stakeholders within your school can influence the aims and decisions made within your school.</a:t>
            </a:r>
            <a:endParaRPr lang="en-GB" sz="171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3300" dirty="0"/>
              <a:t>5.2 - </a:t>
            </a:r>
            <a:r>
              <a:rPr lang="en-US" sz="3300" dirty="0" smtClean="0"/>
              <a:t>Stakeholder Groups and Business Behaviour </a:t>
            </a:r>
            <a:endParaRPr lang="en-GB" sz="3300" dirty="0"/>
          </a:p>
        </p:txBody>
      </p:sp>
      <p:graphicFrame>
        <p:nvGraphicFramePr>
          <p:cNvPr id="10" name="Table 9"/>
          <p:cNvGraphicFramePr>
            <a:graphicFrameLocks noGrp="1"/>
          </p:cNvGraphicFramePr>
          <p:nvPr>
            <p:extLst>
              <p:ext uri="{D42A27DB-BD31-4B8C-83A1-F6EECF244321}">
                <p14:modId xmlns:p14="http://schemas.microsoft.com/office/powerpoint/2010/main" val="1330284510"/>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Does a company reputation matter</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Is any news good news in the business world</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err="1" smtClean="0">
                          <a:solidFill>
                            <a:srgbClr val="FF0000"/>
                          </a:solidFill>
                          <a:effectLst/>
                          <a:latin typeface="Arial" pitchFamily="34" charset="0"/>
                          <a:ea typeface="Times New Roman"/>
                          <a:cs typeface="Arial" pitchFamily="34" charset="0"/>
                        </a:rPr>
                        <a:t>Ethiscores</a:t>
                      </a:r>
                      <a:r>
                        <a:rPr lang="en-GB" sz="1300" baseline="0" dirty="0" smtClean="0">
                          <a:solidFill>
                            <a:srgbClr val="FF0000"/>
                          </a:solidFill>
                          <a:effectLst/>
                          <a:latin typeface="Arial" pitchFamily="34" charset="0"/>
                          <a:ea typeface="Times New Roman"/>
                          <a:cs typeface="Arial" pitchFamily="34" charset="0"/>
                        </a:rPr>
                        <a:t> and company reputations</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Does ethics have to impact on profit, can a company market their ethics as a USP</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companies in the UK are allowed to dump 10% of their waste products in the river  legally</a:t>
                      </a:r>
                      <a:endParaRPr lang="en-US"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Are business ethics the same around the world</a:t>
                      </a:r>
                      <a:endParaRPr lang="en-US" sz="130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280441"/>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940088"/>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940" b="1" dirty="0" smtClean="0"/>
              <a:t>Businesses</a:t>
            </a:r>
            <a:r>
              <a:rPr lang="en-US" sz="1940" dirty="0" smtClean="0"/>
              <a:t> </a:t>
            </a:r>
            <a:r>
              <a:rPr lang="en-US" sz="1940" dirty="0"/>
              <a:t>must meet </a:t>
            </a:r>
            <a:r>
              <a:rPr lang="en-US" sz="1940" dirty="0" smtClean="0"/>
              <a:t>the </a:t>
            </a:r>
            <a:r>
              <a:rPr lang="en-US" sz="1940" dirty="0"/>
              <a:t>needs of </a:t>
            </a:r>
            <a:r>
              <a:rPr lang="en-US" sz="1940" dirty="0" smtClean="0"/>
              <a:t>their stakeholders </a:t>
            </a:r>
            <a:r>
              <a:rPr lang="en-US" sz="1940" dirty="0"/>
              <a:t>if they want </a:t>
            </a:r>
            <a:r>
              <a:rPr lang="en-US" sz="1940" dirty="0" smtClean="0"/>
              <a:t>to continue </a:t>
            </a:r>
            <a:r>
              <a:rPr lang="en-US" sz="1940" dirty="0"/>
              <a:t>to have their </a:t>
            </a:r>
            <a:r>
              <a:rPr lang="en-US" sz="1940" dirty="0" smtClean="0"/>
              <a:t>support</a:t>
            </a:r>
            <a:r>
              <a:rPr lang="en-US" sz="1940" dirty="0"/>
              <a:t>.</a:t>
            </a:r>
          </a:p>
          <a:p>
            <a:pPr marL="342900" indent="-342900">
              <a:buClr>
                <a:srgbClr val="00B050"/>
              </a:buClr>
              <a:buFont typeface="Wingdings 3" panose="05040102010807070707" pitchFamily="18" charset="2"/>
              <a:buChar char=""/>
            </a:pPr>
            <a:r>
              <a:rPr lang="en-US" sz="1940" b="1" dirty="0" smtClean="0"/>
              <a:t>Employees</a:t>
            </a:r>
            <a:r>
              <a:rPr lang="en-US" sz="1940" dirty="0" smtClean="0"/>
              <a:t> will </a:t>
            </a:r>
            <a:r>
              <a:rPr lang="en-US" sz="1940" dirty="0"/>
              <a:t>seek </a:t>
            </a:r>
            <a:r>
              <a:rPr lang="en-US" sz="1940" dirty="0" smtClean="0"/>
              <a:t>employment </a:t>
            </a:r>
            <a:r>
              <a:rPr lang="en-US" sz="1940" dirty="0"/>
              <a:t>elsewhere if they are not treated </a:t>
            </a:r>
            <a:r>
              <a:rPr lang="en-US" sz="1940" dirty="0" smtClean="0"/>
              <a:t>fairly and lawfully</a:t>
            </a:r>
            <a:r>
              <a:rPr lang="en-US" sz="1940" dirty="0"/>
              <a:t>. </a:t>
            </a:r>
            <a:r>
              <a:rPr lang="en-US" sz="1940" dirty="0" smtClean="0"/>
              <a:t>This </a:t>
            </a:r>
            <a:r>
              <a:rPr lang="en-US" sz="1940" dirty="0"/>
              <a:t>could cause frequent: </a:t>
            </a:r>
            <a:r>
              <a:rPr lang="en-US" sz="1940" dirty="0" smtClean="0"/>
              <a:t>recruitment </a:t>
            </a:r>
            <a:r>
              <a:rPr lang="en-US" sz="1940" dirty="0"/>
              <a:t>and selection to take </a:t>
            </a:r>
            <a:r>
              <a:rPr lang="en-US" sz="1940" dirty="0" smtClean="0"/>
              <a:t>place, which </a:t>
            </a:r>
            <a:r>
              <a:rPr lang="en-US" sz="1940" dirty="0"/>
              <a:t>adds to the costs of the business.</a:t>
            </a:r>
          </a:p>
          <a:p>
            <a:pPr marL="342900" indent="-342900">
              <a:buClr>
                <a:srgbClr val="00B050"/>
              </a:buClr>
              <a:buFont typeface="Wingdings 3" panose="05040102010807070707" pitchFamily="18" charset="2"/>
              <a:buChar char=""/>
            </a:pPr>
            <a:r>
              <a:rPr lang="en-US" sz="1940" b="1" dirty="0" smtClean="0"/>
              <a:t>Managers</a:t>
            </a:r>
            <a:r>
              <a:rPr lang="en-US" sz="1940" dirty="0" smtClean="0"/>
              <a:t> </a:t>
            </a:r>
            <a:r>
              <a:rPr lang="en-US" sz="1940" dirty="0"/>
              <a:t>might: look for </a:t>
            </a:r>
            <a:r>
              <a:rPr lang="en-US" sz="1940" dirty="0" smtClean="0"/>
              <a:t>employment </a:t>
            </a:r>
            <a:r>
              <a:rPr lang="en-US" sz="1940" dirty="0"/>
              <a:t>elsewhere </a:t>
            </a:r>
            <a:r>
              <a:rPr lang="en-US" sz="1940" dirty="0" smtClean="0"/>
              <a:t>if </a:t>
            </a:r>
            <a:r>
              <a:rPr lang="en-US" sz="1940" dirty="0"/>
              <a:t>they </a:t>
            </a:r>
            <a:r>
              <a:rPr lang="en-US" sz="1940" dirty="0" smtClean="0"/>
              <a:t>feel that they are </a:t>
            </a:r>
            <a:r>
              <a:rPr lang="en-US" sz="1940" dirty="0"/>
              <a:t>not given the </a:t>
            </a:r>
            <a:r>
              <a:rPr lang="en-US" sz="1940" dirty="0" smtClean="0"/>
              <a:t>flexibility </a:t>
            </a:r>
            <a:r>
              <a:rPr lang="en-US" sz="1940" dirty="0"/>
              <a:t>and/or resources to </a:t>
            </a:r>
            <a:r>
              <a:rPr lang="en-US" sz="1940" dirty="0" smtClean="0"/>
              <a:t>fulfil </a:t>
            </a:r>
            <a:r>
              <a:rPr lang="en-US" sz="1940" dirty="0"/>
              <a:t>their </a:t>
            </a:r>
            <a:r>
              <a:rPr lang="en-US" sz="1940" dirty="0" smtClean="0"/>
              <a:t>management duties</a:t>
            </a:r>
            <a:r>
              <a:rPr lang="en-US" sz="1940" dirty="0"/>
              <a:t>. Managers </a:t>
            </a:r>
            <a:r>
              <a:rPr lang="en-US" sz="1940" dirty="0" smtClean="0"/>
              <a:t>implement </a:t>
            </a:r>
            <a:r>
              <a:rPr lang="en-US" sz="1940" dirty="0"/>
              <a:t>business decisions on a </a:t>
            </a:r>
            <a:r>
              <a:rPr lang="en-US" sz="1940" dirty="0" smtClean="0"/>
              <a:t>daily basis and therefore </a:t>
            </a:r>
            <a:r>
              <a:rPr lang="en-US" sz="1940" dirty="0"/>
              <a:t>must </a:t>
            </a:r>
            <a:r>
              <a:rPr lang="en-US" sz="1940" dirty="0" smtClean="0"/>
              <a:t>feel </a:t>
            </a:r>
            <a:r>
              <a:rPr lang="en-US" sz="1940" dirty="0"/>
              <a:t>trusted and involved in the business.</a:t>
            </a:r>
          </a:p>
          <a:p>
            <a:pPr marL="342900" indent="-342900">
              <a:buClr>
                <a:srgbClr val="00B050"/>
              </a:buClr>
              <a:buFont typeface="Wingdings 3" panose="05040102010807070707" pitchFamily="18" charset="2"/>
              <a:buChar char=""/>
            </a:pPr>
            <a:r>
              <a:rPr lang="en-US" sz="1940" b="1" dirty="0" smtClean="0"/>
              <a:t>Owners/shareholders</a:t>
            </a:r>
            <a:r>
              <a:rPr lang="en-US" sz="1940" dirty="0" smtClean="0"/>
              <a:t> might sell </a:t>
            </a:r>
            <a:r>
              <a:rPr lang="en-US" sz="1940" dirty="0"/>
              <a:t>their shares and purchase shares in </a:t>
            </a:r>
            <a:r>
              <a:rPr lang="en-US" sz="1940" dirty="0" smtClean="0"/>
              <a:t>other businesses</a:t>
            </a:r>
            <a:r>
              <a:rPr lang="en-US" sz="1940" dirty="0"/>
              <a:t>. This might </a:t>
            </a:r>
            <a:r>
              <a:rPr lang="en-US" sz="1940" dirty="0" smtClean="0"/>
              <a:t>result </a:t>
            </a:r>
            <a:r>
              <a:rPr lang="en-US" sz="1940" dirty="0"/>
              <a:t>in competitor </a:t>
            </a:r>
            <a:r>
              <a:rPr lang="en-US" sz="1940" dirty="0" smtClean="0"/>
              <a:t>businesses </a:t>
            </a:r>
            <a:r>
              <a:rPr lang="en-US" sz="1940" dirty="0"/>
              <a:t>being strengthened </a:t>
            </a:r>
            <a:r>
              <a:rPr lang="en-US" sz="1940" dirty="0" smtClean="0"/>
              <a:t>as they receive additional </a:t>
            </a:r>
            <a:r>
              <a:rPr lang="en-US" sz="1940" dirty="0"/>
              <a:t>funds from the issue of new shares.</a:t>
            </a:r>
          </a:p>
          <a:p>
            <a:pPr marL="342900" indent="-342900">
              <a:buClr>
                <a:srgbClr val="00B050"/>
              </a:buClr>
              <a:buFont typeface="Wingdings 3" panose="05040102010807070707" pitchFamily="18" charset="2"/>
              <a:buChar char=""/>
            </a:pPr>
            <a:r>
              <a:rPr lang="en-US" sz="1940" b="1" dirty="0" smtClean="0"/>
              <a:t>Customers</a:t>
            </a:r>
            <a:r>
              <a:rPr lang="en-US" sz="1940" dirty="0" smtClean="0"/>
              <a:t> </a:t>
            </a:r>
            <a:r>
              <a:rPr lang="en-US" sz="1940" dirty="0"/>
              <a:t>might cease to purchase products or </a:t>
            </a:r>
            <a:r>
              <a:rPr lang="en-US" sz="1940" dirty="0" smtClean="0"/>
              <a:t>services </a:t>
            </a:r>
            <a:r>
              <a:rPr lang="en-US" sz="1940" dirty="0"/>
              <a:t>from the </a:t>
            </a:r>
            <a:r>
              <a:rPr lang="en-US" sz="1940" dirty="0" smtClean="0"/>
              <a:t>business if </a:t>
            </a:r>
            <a:r>
              <a:rPr lang="en-US" sz="1940" dirty="0"/>
              <a:t>their expectations are not </a:t>
            </a:r>
            <a:r>
              <a:rPr lang="en-US" sz="1940" dirty="0" smtClean="0"/>
              <a:t>met. Competitors might </a:t>
            </a:r>
            <a:r>
              <a:rPr lang="en-US" sz="1940" dirty="0"/>
              <a:t>benefit as </a:t>
            </a:r>
            <a:r>
              <a:rPr lang="en-US" sz="1940" dirty="0" smtClean="0"/>
              <a:t>customers switch </a:t>
            </a:r>
            <a:r>
              <a:rPr lang="en-US" sz="1940" dirty="0"/>
              <a:t>to their products.</a:t>
            </a:r>
            <a:endParaRPr lang="en-GB" sz="1940" dirty="0"/>
          </a:p>
        </p:txBody>
      </p:sp>
      <p:sp>
        <p:nvSpPr>
          <p:cNvPr id="8" name="Title 2"/>
          <p:cNvSpPr>
            <a:spLocks noGrp="1"/>
          </p:cNvSpPr>
          <p:nvPr>
            <p:ph type="title"/>
          </p:nvPr>
        </p:nvSpPr>
        <p:spPr>
          <a:xfrm>
            <a:off x="70266" y="72008"/>
            <a:ext cx="8859452" cy="548680"/>
          </a:xfrm>
        </p:spPr>
        <p:txBody>
          <a:bodyPr>
            <a:noAutofit/>
          </a:bodyPr>
          <a:lstStyle/>
          <a:p>
            <a:r>
              <a:rPr lang="en-US" sz="2200" dirty="0"/>
              <a:t>5.2 - How and why a business needs to be </a:t>
            </a:r>
            <a:r>
              <a:rPr lang="en-US" sz="2200" dirty="0" smtClean="0"/>
              <a:t>accountable to </a:t>
            </a:r>
            <a:r>
              <a:rPr lang="en-US" sz="2200" dirty="0"/>
              <a:t>its </a:t>
            </a:r>
            <a:r>
              <a:rPr lang="en-US" sz="2200" dirty="0" smtClean="0"/>
              <a:t>stakeholders</a:t>
            </a:r>
            <a:endParaRPr lang="en-GB" sz="2200" dirty="0"/>
          </a:p>
        </p:txBody>
      </p:sp>
      <p:graphicFrame>
        <p:nvGraphicFramePr>
          <p:cNvPr id="10" name="Table 9"/>
          <p:cNvGraphicFramePr>
            <a:graphicFrameLocks noGrp="1"/>
          </p:cNvGraphicFramePr>
          <p:nvPr>
            <p:extLst>
              <p:ext uri="{D42A27DB-BD31-4B8C-83A1-F6EECF244321}">
                <p14:modId xmlns:p14="http://schemas.microsoft.com/office/powerpoint/2010/main" val="1330284510"/>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Does a company reputation matter</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Is any news good news in the business world</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err="1" smtClean="0">
                          <a:solidFill>
                            <a:srgbClr val="FF0000"/>
                          </a:solidFill>
                          <a:effectLst/>
                          <a:latin typeface="Arial" pitchFamily="34" charset="0"/>
                          <a:ea typeface="Times New Roman"/>
                          <a:cs typeface="Arial" pitchFamily="34" charset="0"/>
                        </a:rPr>
                        <a:t>Ethiscores</a:t>
                      </a:r>
                      <a:r>
                        <a:rPr lang="en-GB" sz="1300" baseline="0" dirty="0" smtClean="0">
                          <a:solidFill>
                            <a:srgbClr val="FF0000"/>
                          </a:solidFill>
                          <a:effectLst/>
                          <a:latin typeface="Arial" pitchFamily="34" charset="0"/>
                          <a:ea typeface="Times New Roman"/>
                          <a:cs typeface="Arial" pitchFamily="34" charset="0"/>
                        </a:rPr>
                        <a:t> and company reputations</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Does ethics have to impact on profit, can a company market their ethics as a USP</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companies in the UK are allowed to dump 10% of their waste products in the river  legally</a:t>
                      </a:r>
                      <a:endParaRPr lang="en-US"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Are business ethics the same around the world</a:t>
                      </a:r>
                      <a:endParaRPr lang="en-US" sz="130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6436079"/>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5861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00" b="1" dirty="0" smtClean="0"/>
              <a:t>Case Sample: </a:t>
            </a:r>
            <a:r>
              <a:rPr lang="en-US" sz="1700" dirty="0" smtClean="0"/>
              <a:t>A local steel factory has been found exceeding toxic output emissions into the local community when recently inspected. </a:t>
            </a:r>
          </a:p>
          <a:p>
            <a:pPr marL="342900" indent="-342900">
              <a:buClr>
                <a:srgbClr val="00B050"/>
              </a:buClr>
              <a:buFont typeface="Wingdings 3" panose="05040102010807070707" pitchFamily="18" charset="2"/>
              <a:buChar char=""/>
            </a:pPr>
            <a:r>
              <a:rPr lang="en-US" sz="1700" b="1" dirty="0" smtClean="0"/>
              <a:t>The </a:t>
            </a:r>
            <a:r>
              <a:rPr lang="en-US" sz="1700" b="1" dirty="0"/>
              <a:t>local community</a:t>
            </a:r>
            <a:r>
              <a:rPr lang="en-US" sz="1700" dirty="0"/>
              <a:t> </a:t>
            </a:r>
            <a:r>
              <a:rPr lang="en-US" sz="1700" dirty="0" smtClean="0"/>
              <a:t>might be less tolerant towards t</a:t>
            </a:r>
            <a:r>
              <a:rPr lang="en-US" sz="1700" dirty="0"/>
              <a:t>h</a:t>
            </a:r>
            <a:r>
              <a:rPr lang="en-US" sz="1700" dirty="0" smtClean="0"/>
              <a:t>e business's activities </a:t>
            </a:r>
            <a:r>
              <a:rPr lang="en-US" sz="1700" dirty="0"/>
              <a:t>if </a:t>
            </a:r>
            <a:r>
              <a:rPr lang="en-US" sz="1700" dirty="0" smtClean="0"/>
              <a:t>they think that </a:t>
            </a:r>
            <a:r>
              <a:rPr lang="en-US" sz="1700" dirty="0"/>
              <a:t>a business </a:t>
            </a:r>
            <a:r>
              <a:rPr lang="en-US" sz="1700" dirty="0" smtClean="0"/>
              <a:t>is </a:t>
            </a:r>
            <a:r>
              <a:rPr lang="en-US" sz="1700" dirty="0"/>
              <a:t>not </a:t>
            </a:r>
            <a:r>
              <a:rPr lang="en-US" sz="1700" dirty="0" smtClean="0"/>
              <a:t>considering </a:t>
            </a:r>
            <a:r>
              <a:rPr lang="en-US" sz="1700" dirty="0"/>
              <a:t>the </a:t>
            </a:r>
            <a:r>
              <a:rPr lang="en-US" sz="1700" dirty="0" smtClean="0"/>
              <a:t>impact of its actions </a:t>
            </a:r>
            <a:r>
              <a:rPr lang="en-US" sz="1700" dirty="0"/>
              <a:t>on the </a:t>
            </a:r>
            <a:r>
              <a:rPr lang="en-US" sz="1700" dirty="0" smtClean="0"/>
              <a:t>local </a:t>
            </a:r>
            <a:r>
              <a:rPr lang="en-US" sz="1700" dirty="0"/>
              <a:t>inhabitants. If a business </a:t>
            </a:r>
            <a:r>
              <a:rPr lang="en-US" sz="1700" dirty="0" smtClean="0"/>
              <a:t>does not attempt to prevent </a:t>
            </a:r>
            <a:r>
              <a:rPr lang="en-US" sz="1700" dirty="0"/>
              <a:t>water </a:t>
            </a:r>
            <a:r>
              <a:rPr lang="en-US" sz="1700" dirty="0" smtClean="0"/>
              <a:t>pollution</a:t>
            </a:r>
            <a:r>
              <a:rPr lang="en-US" sz="1700" dirty="0"/>
              <a:t>, the </a:t>
            </a:r>
            <a:r>
              <a:rPr lang="en-US" sz="1700" dirty="0" smtClean="0"/>
              <a:t>local </a:t>
            </a:r>
            <a:r>
              <a:rPr lang="en-US" sz="1700" dirty="0"/>
              <a:t>community </a:t>
            </a:r>
            <a:r>
              <a:rPr lang="en-US" sz="1700" dirty="0" smtClean="0"/>
              <a:t>might </a:t>
            </a:r>
            <a:r>
              <a:rPr lang="en-US" sz="1700" dirty="0"/>
              <a:t>object </a:t>
            </a:r>
            <a:r>
              <a:rPr lang="en-US" sz="1700" dirty="0" smtClean="0"/>
              <a:t>strongly to any </a:t>
            </a:r>
            <a:r>
              <a:rPr lang="en-US" sz="1700" dirty="0"/>
              <a:t>proposal to </a:t>
            </a:r>
            <a:r>
              <a:rPr lang="en-US" sz="1700" dirty="0" smtClean="0"/>
              <a:t>increase its </a:t>
            </a:r>
            <a:r>
              <a:rPr lang="en-US" sz="1700" dirty="0"/>
              <a:t>scale of </a:t>
            </a:r>
            <a:r>
              <a:rPr lang="en-US" sz="1700" dirty="0" smtClean="0"/>
              <a:t>activity</a:t>
            </a:r>
            <a:r>
              <a:rPr lang="en-US" sz="1700" dirty="0"/>
              <a:t>.</a:t>
            </a:r>
          </a:p>
          <a:p>
            <a:pPr marL="342900" indent="-342900">
              <a:buClr>
                <a:srgbClr val="00B050"/>
              </a:buClr>
              <a:buFont typeface="Wingdings 3" panose="05040102010807070707" pitchFamily="18" charset="2"/>
              <a:buChar char=""/>
            </a:pPr>
            <a:r>
              <a:rPr lang="en-US" sz="1700" b="1" dirty="0" smtClean="0"/>
              <a:t>Lenders</a:t>
            </a:r>
            <a:r>
              <a:rPr lang="en-US" sz="1700" dirty="0" smtClean="0"/>
              <a:t> might refuse other loans or in the </a:t>
            </a:r>
            <a:r>
              <a:rPr lang="en-US" sz="1700" dirty="0"/>
              <a:t>case of an </a:t>
            </a:r>
            <a:r>
              <a:rPr lang="en-US" sz="1700" dirty="0" smtClean="0"/>
              <a:t>overdraft</a:t>
            </a:r>
            <a:r>
              <a:rPr lang="en-US" sz="1700" dirty="0"/>
              <a:t>, </a:t>
            </a:r>
            <a:r>
              <a:rPr lang="en-US" sz="1700" dirty="0" smtClean="0"/>
              <a:t>might demand </a:t>
            </a:r>
            <a:r>
              <a:rPr lang="en-US" sz="1700" dirty="0"/>
              <a:t>that any money owed is repaid </a:t>
            </a:r>
            <a:r>
              <a:rPr lang="en-US" sz="1700" dirty="0" smtClean="0"/>
              <a:t>immediately</a:t>
            </a:r>
            <a:r>
              <a:rPr lang="en-US" sz="1700" dirty="0"/>
              <a:t>. Many businesses </a:t>
            </a:r>
            <a:r>
              <a:rPr lang="en-US" sz="1700" dirty="0" smtClean="0"/>
              <a:t>need a </a:t>
            </a:r>
            <a:r>
              <a:rPr lang="en-US" sz="1700" dirty="0"/>
              <a:t>source of </a:t>
            </a:r>
            <a:r>
              <a:rPr lang="en-US" sz="1700" dirty="0" smtClean="0"/>
              <a:t>loan </a:t>
            </a:r>
            <a:r>
              <a:rPr lang="en-US" sz="1700" dirty="0"/>
              <a:t>funds </a:t>
            </a:r>
            <a:r>
              <a:rPr lang="en-US" sz="1700" dirty="0" smtClean="0"/>
              <a:t>in </a:t>
            </a:r>
            <a:r>
              <a:rPr lang="en-US" sz="1700" dirty="0"/>
              <a:t>order to be able to </a:t>
            </a:r>
            <a:r>
              <a:rPr lang="en-US" sz="1700" dirty="0" smtClean="0"/>
              <a:t>achieve their </a:t>
            </a:r>
            <a:r>
              <a:rPr lang="en-US" sz="1700" dirty="0"/>
              <a:t>objectives.</a:t>
            </a:r>
          </a:p>
          <a:p>
            <a:pPr marL="342900" indent="-342900">
              <a:buClr>
                <a:srgbClr val="00B050"/>
              </a:buClr>
              <a:buFont typeface="Wingdings 3" panose="05040102010807070707" pitchFamily="18" charset="2"/>
              <a:buChar char=""/>
            </a:pPr>
            <a:r>
              <a:rPr lang="en-US" sz="1700" b="1" dirty="0" smtClean="0"/>
              <a:t>Suppliers</a:t>
            </a:r>
            <a:r>
              <a:rPr lang="en-US" sz="1700" dirty="0" smtClean="0"/>
              <a:t> </a:t>
            </a:r>
            <a:r>
              <a:rPr lang="en-US" sz="1700" dirty="0"/>
              <a:t>might be more </a:t>
            </a:r>
            <a:r>
              <a:rPr lang="en-US" sz="1700" dirty="0" smtClean="0"/>
              <a:t>willing to supply </a:t>
            </a:r>
            <a:r>
              <a:rPr lang="en-US" sz="1700" dirty="0"/>
              <a:t>goods </a:t>
            </a:r>
            <a:r>
              <a:rPr lang="en-US" sz="1700" dirty="0" smtClean="0"/>
              <a:t>at </a:t>
            </a:r>
            <a:r>
              <a:rPr lang="en-US" sz="1700" dirty="0"/>
              <a:t>short notice if </a:t>
            </a:r>
            <a:r>
              <a:rPr lang="en-US" sz="1700" dirty="0" smtClean="0"/>
              <a:t>the business gives them, regular orders and pays on time.</a:t>
            </a:r>
          </a:p>
          <a:p>
            <a:pPr marL="342900" indent="-342900">
              <a:buClr>
                <a:srgbClr val="00B050"/>
              </a:buClr>
              <a:buFont typeface="Wingdings 3" panose="05040102010807070707" pitchFamily="18" charset="2"/>
              <a:buChar char=""/>
            </a:pPr>
            <a:r>
              <a:rPr lang="en-US" sz="1700" b="1" dirty="0" smtClean="0"/>
              <a:t>Governments</a:t>
            </a:r>
            <a:r>
              <a:rPr lang="en-US" sz="1700" dirty="0" smtClean="0"/>
              <a:t> might restrict the activities </a:t>
            </a:r>
            <a:r>
              <a:rPr lang="en-US" sz="1700" dirty="0"/>
              <a:t>of a business chat: has </a:t>
            </a:r>
            <a:r>
              <a:rPr lang="en-US" sz="1700" dirty="0" smtClean="0"/>
              <a:t>not complied </a:t>
            </a:r>
            <a:r>
              <a:rPr lang="en-US" sz="1700" dirty="0"/>
              <a:t>with </a:t>
            </a:r>
            <a:r>
              <a:rPr lang="en-US" sz="1700" dirty="0" smtClean="0"/>
              <a:t>the </a:t>
            </a:r>
            <a:r>
              <a:rPr lang="en-US" sz="1700" dirty="0"/>
              <a:t>legal </a:t>
            </a:r>
            <a:r>
              <a:rPr lang="en-US" sz="1700" dirty="0" smtClean="0"/>
              <a:t>framework </a:t>
            </a:r>
            <a:r>
              <a:rPr lang="en-US" sz="1700" dirty="0"/>
              <a:t>of </a:t>
            </a:r>
            <a:r>
              <a:rPr lang="en-US" sz="1700" dirty="0" smtClean="0"/>
              <a:t>the </a:t>
            </a:r>
            <a:r>
              <a:rPr lang="en-US" sz="1700" dirty="0"/>
              <a:t>country. For </a:t>
            </a:r>
            <a:r>
              <a:rPr lang="en-US" sz="1700" dirty="0" smtClean="0"/>
              <a:t>example</a:t>
            </a:r>
            <a:r>
              <a:rPr lang="en-US" sz="1700" dirty="0"/>
              <a:t>, a </a:t>
            </a:r>
            <a:r>
              <a:rPr lang="en-US" sz="1700" dirty="0" smtClean="0"/>
              <a:t>business could </a:t>
            </a:r>
            <a:r>
              <a:rPr lang="en-US" sz="1700" dirty="0"/>
              <a:t>face large </a:t>
            </a:r>
            <a:r>
              <a:rPr lang="en-US" sz="1700" dirty="0" smtClean="0"/>
              <a:t>fines if </a:t>
            </a:r>
            <a:r>
              <a:rPr lang="en-US" sz="1700" dirty="0"/>
              <a:t>it </a:t>
            </a:r>
            <a:r>
              <a:rPr lang="en-US" sz="1700" dirty="0" smtClean="0"/>
              <a:t>constantly </a:t>
            </a:r>
            <a:r>
              <a:rPr lang="en-US" sz="1700" dirty="0"/>
              <a:t>breaches employment </a:t>
            </a:r>
            <a:r>
              <a:rPr lang="en-US" sz="1700" dirty="0" smtClean="0"/>
              <a:t>legislation</a:t>
            </a:r>
            <a:r>
              <a:rPr lang="en-US" sz="1700" dirty="0"/>
              <a:t>, </a:t>
            </a:r>
            <a:r>
              <a:rPr lang="en-US" sz="1700" dirty="0" smtClean="0"/>
              <a:t>and fails </a:t>
            </a:r>
            <a:r>
              <a:rPr lang="en-US" sz="1700" dirty="0"/>
              <a:t>to treat employees </a:t>
            </a:r>
            <a:r>
              <a:rPr lang="en-US" sz="1700" dirty="0" smtClean="0"/>
              <a:t>according </a:t>
            </a:r>
            <a:r>
              <a:rPr lang="en-US" sz="1700" dirty="0"/>
              <a:t>to the laws </a:t>
            </a:r>
            <a:r>
              <a:rPr lang="en-US" sz="1700" dirty="0" smtClean="0"/>
              <a:t>in </a:t>
            </a:r>
            <a:r>
              <a:rPr lang="en-US" sz="1700" dirty="0"/>
              <a:t>force. Businesses that do </a:t>
            </a:r>
            <a:r>
              <a:rPr lang="en-US" sz="1700" dirty="0" smtClean="0"/>
              <a:t>not comply </a:t>
            </a:r>
            <a:r>
              <a:rPr lang="en-US" sz="1700" dirty="0"/>
              <a:t>with legislation are not </a:t>
            </a:r>
            <a:r>
              <a:rPr lang="en-US" sz="1700" dirty="0" smtClean="0"/>
              <a:t>likely </a:t>
            </a:r>
            <a:r>
              <a:rPr lang="en-US" sz="1700" dirty="0"/>
              <a:t>to be considered for government </a:t>
            </a:r>
            <a:r>
              <a:rPr lang="en-US" sz="1700" dirty="0" smtClean="0"/>
              <a:t>loans and/or </a:t>
            </a:r>
            <a:r>
              <a:rPr lang="en-US" sz="1700" dirty="0"/>
              <a:t>grants</a:t>
            </a:r>
            <a:r>
              <a:rPr lang="en-US" sz="1700" dirty="0" smtClean="0"/>
              <a:t>.</a:t>
            </a:r>
          </a:p>
        </p:txBody>
      </p:sp>
      <p:sp>
        <p:nvSpPr>
          <p:cNvPr id="8" name="Title 2"/>
          <p:cNvSpPr>
            <a:spLocks noGrp="1"/>
          </p:cNvSpPr>
          <p:nvPr>
            <p:ph type="title"/>
          </p:nvPr>
        </p:nvSpPr>
        <p:spPr>
          <a:xfrm>
            <a:off x="70266" y="72008"/>
            <a:ext cx="8859452" cy="548680"/>
          </a:xfrm>
        </p:spPr>
        <p:txBody>
          <a:bodyPr>
            <a:noAutofit/>
          </a:bodyPr>
          <a:lstStyle/>
          <a:p>
            <a:r>
              <a:rPr lang="en-US" sz="3300" dirty="0"/>
              <a:t>5.2 - </a:t>
            </a:r>
            <a:r>
              <a:rPr lang="en-US" sz="3300" dirty="0" smtClean="0"/>
              <a:t>Stakeholder Groups and Business Behaviour </a:t>
            </a:r>
            <a:endParaRPr lang="en-GB" sz="3300" dirty="0"/>
          </a:p>
        </p:txBody>
      </p:sp>
      <p:graphicFrame>
        <p:nvGraphicFramePr>
          <p:cNvPr id="10" name="Table 9"/>
          <p:cNvGraphicFramePr>
            <a:graphicFrameLocks noGrp="1"/>
          </p:cNvGraphicFramePr>
          <p:nvPr>
            <p:extLst>
              <p:ext uri="{D42A27DB-BD31-4B8C-83A1-F6EECF244321}">
                <p14:modId xmlns:p14="http://schemas.microsoft.com/office/powerpoint/2010/main" val="1330284510"/>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Does a company reputation matter</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Is any news good news in the business world</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err="1" smtClean="0">
                          <a:solidFill>
                            <a:srgbClr val="FF0000"/>
                          </a:solidFill>
                          <a:effectLst/>
                          <a:latin typeface="Arial" pitchFamily="34" charset="0"/>
                          <a:ea typeface="Times New Roman"/>
                          <a:cs typeface="Arial" pitchFamily="34" charset="0"/>
                        </a:rPr>
                        <a:t>Ethiscores</a:t>
                      </a:r>
                      <a:r>
                        <a:rPr lang="en-GB" sz="1300" baseline="0" dirty="0" smtClean="0">
                          <a:solidFill>
                            <a:srgbClr val="FF0000"/>
                          </a:solidFill>
                          <a:effectLst/>
                          <a:latin typeface="Arial" pitchFamily="34" charset="0"/>
                          <a:ea typeface="Times New Roman"/>
                          <a:cs typeface="Arial" pitchFamily="34" charset="0"/>
                        </a:rPr>
                        <a:t> and company reputations</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Does ethics have to impact on profit, can a company market their ethics as a USP</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companies in the UK are allowed to dump 10% of their waste products in the river  legally</a:t>
                      </a:r>
                      <a:endParaRPr lang="en-US"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Are business ethics the same around the world</a:t>
                      </a:r>
                      <a:endParaRPr lang="en-US" sz="130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0617303"/>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2 in 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IT are 90 GLH;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389916223"/>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324535"/>
          </a:xfrm>
          <a:prstGeom prst="rect">
            <a:avLst/>
          </a:prstGeom>
        </p:spPr>
        <p:txBody>
          <a:bodyPr wrap="square">
            <a:spAutoFit/>
          </a:bodyPr>
          <a:lstStyle/>
          <a:p>
            <a:pPr>
              <a:buClr>
                <a:srgbClr val="00B050"/>
              </a:buClr>
            </a:pPr>
            <a:r>
              <a:rPr lang="en-US" sz="2000" b="1" dirty="0" smtClean="0">
                <a:solidFill>
                  <a:srgbClr val="FF0000"/>
                </a:solidFill>
              </a:rPr>
              <a:t>P5.2 – Task 04 </a:t>
            </a:r>
            <a:r>
              <a:rPr lang="en-US" sz="2000" dirty="0" smtClean="0">
                <a:solidFill>
                  <a:srgbClr val="FF0000"/>
                </a:solidFill>
              </a:rPr>
              <a:t>– Consider the stakeholder reactions to your school if your school decides to place sanctions against students for non-canteen fees payment. Click </a:t>
            </a:r>
            <a:r>
              <a:rPr lang="en-US" sz="2000" dirty="0" smtClean="0">
                <a:solidFill>
                  <a:srgbClr val="FF0000"/>
                </a:solidFill>
                <a:hlinkClick r:id="rId3"/>
              </a:rPr>
              <a:t>here </a:t>
            </a:r>
            <a:r>
              <a:rPr lang="en-US" sz="2000" dirty="0" smtClean="0">
                <a:solidFill>
                  <a:srgbClr val="FF0000"/>
                </a:solidFill>
              </a:rPr>
              <a:t>for an example.</a:t>
            </a:r>
          </a:p>
          <a:p>
            <a:pPr>
              <a:buClr>
                <a:srgbClr val="00B050"/>
              </a:buClr>
            </a:pPr>
            <a:r>
              <a:rPr lang="en-US" sz="2000" b="1" dirty="0" smtClean="0">
                <a:solidFill>
                  <a:srgbClr val="FF0000"/>
                </a:solidFill>
              </a:rPr>
              <a:t>P5.2 – Task 05 </a:t>
            </a:r>
            <a:r>
              <a:rPr lang="en-US" sz="2000" dirty="0" smtClean="0">
                <a:solidFill>
                  <a:srgbClr val="FF0000"/>
                </a:solidFill>
              </a:rPr>
              <a:t>– Name the affected stakeholders and their stakeholder concerns if a large local supermarket leaves town. Click </a:t>
            </a:r>
            <a:r>
              <a:rPr lang="en-US" sz="2000" dirty="0" smtClean="0">
                <a:solidFill>
                  <a:srgbClr val="FF0000"/>
                </a:solidFill>
                <a:hlinkClick r:id="rId4"/>
              </a:rPr>
              <a:t>here</a:t>
            </a:r>
            <a:r>
              <a:rPr lang="en-US" sz="2000" dirty="0" smtClean="0">
                <a:solidFill>
                  <a:srgbClr val="FF0000"/>
                </a:solidFill>
              </a:rPr>
              <a:t> for example.</a:t>
            </a:r>
          </a:p>
          <a:p>
            <a:pPr>
              <a:buClr>
                <a:srgbClr val="00B050"/>
              </a:buClr>
            </a:pPr>
            <a:r>
              <a:rPr lang="en-US" sz="2000" b="1" dirty="0" smtClean="0">
                <a:solidFill>
                  <a:srgbClr val="FF0000"/>
                </a:solidFill>
              </a:rPr>
              <a:t>P5.2 – Task 06 –</a:t>
            </a:r>
            <a:r>
              <a:rPr lang="en-US" sz="2000" dirty="0" smtClean="0">
                <a:solidFill>
                  <a:srgbClr val="FF0000"/>
                </a:solidFill>
              </a:rPr>
              <a:t> Similarly, describe the impact on a local town and the stakeholder’s concerns if a large supermarket chain opens a new premises in the local area. Click </a:t>
            </a:r>
            <a:r>
              <a:rPr lang="en-US" sz="2000" dirty="0" smtClean="0">
                <a:solidFill>
                  <a:srgbClr val="FF0000"/>
                </a:solidFill>
                <a:hlinkClick r:id="rId5"/>
              </a:rPr>
              <a:t>here </a:t>
            </a:r>
            <a:r>
              <a:rPr lang="en-US" sz="2000" dirty="0" smtClean="0">
                <a:solidFill>
                  <a:srgbClr val="FF0000"/>
                </a:solidFill>
              </a:rPr>
              <a:t>for an example.</a:t>
            </a:r>
          </a:p>
          <a:p>
            <a:pPr>
              <a:buClr>
                <a:srgbClr val="00B050"/>
              </a:buClr>
            </a:pPr>
            <a:r>
              <a:rPr lang="en-US" sz="2000" b="1" dirty="0" smtClean="0">
                <a:solidFill>
                  <a:srgbClr val="FF0000"/>
                </a:solidFill>
              </a:rPr>
              <a:t>P5.2 – Task 07 – </a:t>
            </a:r>
            <a:r>
              <a:rPr lang="en-US" sz="2000" dirty="0" smtClean="0">
                <a:solidFill>
                  <a:srgbClr val="FF0000"/>
                </a:solidFill>
              </a:rPr>
              <a:t>Describe the impact in your area if the major employment company closes due to losses. Click </a:t>
            </a:r>
            <a:r>
              <a:rPr lang="en-US" sz="2000" dirty="0" smtClean="0">
                <a:solidFill>
                  <a:srgbClr val="FF0000"/>
                </a:solidFill>
                <a:hlinkClick r:id="rId6"/>
              </a:rPr>
              <a:t>here </a:t>
            </a:r>
            <a:r>
              <a:rPr lang="en-US" sz="2000" dirty="0" smtClean="0">
                <a:solidFill>
                  <a:srgbClr val="FF0000"/>
                </a:solidFill>
              </a:rPr>
              <a:t>for an example.</a:t>
            </a:r>
          </a:p>
          <a:p>
            <a:pPr>
              <a:buClr>
                <a:srgbClr val="00B050"/>
              </a:buClr>
            </a:pPr>
            <a:r>
              <a:rPr lang="en-US" sz="2000" b="1" dirty="0" smtClean="0">
                <a:solidFill>
                  <a:srgbClr val="FF0000"/>
                </a:solidFill>
              </a:rPr>
              <a:t>P5.2 – Task 08</a:t>
            </a:r>
            <a:r>
              <a:rPr lang="en-US" sz="2000" dirty="0" smtClean="0">
                <a:solidFill>
                  <a:srgbClr val="FF0000"/>
                </a:solidFill>
              </a:rPr>
              <a:t> </a:t>
            </a:r>
            <a:r>
              <a:rPr lang="en-US" sz="2000" b="1" dirty="0" smtClean="0">
                <a:solidFill>
                  <a:srgbClr val="FF0000"/>
                </a:solidFill>
              </a:rPr>
              <a:t>–</a:t>
            </a:r>
            <a:r>
              <a:rPr lang="en-US" sz="2000" dirty="0" smtClean="0">
                <a:solidFill>
                  <a:srgbClr val="FF0000"/>
                </a:solidFill>
              </a:rPr>
              <a:t> Describe the environmental concerns and the stakeholder concerns over fracking in local communities. Click </a:t>
            </a:r>
            <a:r>
              <a:rPr lang="en-US" sz="2000" dirty="0" smtClean="0">
                <a:solidFill>
                  <a:srgbClr val="FF0000"/>
                </a:solidFill>
                <a:hlinkClick r:id="rId7"/>
              </a:rPr>
              <a:t>here </a:t>
            </a:r>
            <a:r>
              <a:rPr lang="en-US" sz="2000" dirty="0" smtClean="0">
                <a:solidFill>
                  <a:srgbClr val="FF0000"/>
                </a:solidFill>
              </a:rPr>
              <a:t>for an example.</a:t>
            </a:r>
            <a:endParaRPr lang="en-GB" sz="200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3300" dirty="0"/>
              <a:t>5.2 - </a:t>
            </a:r>
            <a:r>
              <a:rPr lang="en-US" sz="3300" dirty="0" smtClean="0"/>
              <a:t>Stakeholder Groups and Business Behaviour </a:t>
            </a:r>
            <a:endParaRPr lang="en-GB" sz="3300" dirty="0"/>
          </a:p>
        </p:txBody>
      </p:sp>
      <p:graphicFrame>
        <p:nvGraphicFramePr>
          <p:cNvPr id="10" name="Table 9"/>
          <p:cNvGraphicFramePr>
            <a:graphicFrameLocks noGrp="1"/>
          </p:cNvGraphicFramePr>
          <p:nvPr>
            <p:extLst>
              <p:ext uri="{D42A27DB-BD31-4B8C-83A1-F6EECF244321}">
                <p14:modId xmlns:p14="http://schemas.microsoft.com/office/powerpoint/2010/main" val="1330284510"/>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8"/>
                        </a:buBlip>
                      </a:pPr>
                      <a:r>
                        <a:rPr lang="en-GB" sz="1300" baseline="0" dirty="0" smtClean="0">
                          <a:solidFill>
                            <a:srgbClr val="FF0000"/>
                          </a:solidFill>
                          <a:effectLst/>
                          <a:latin typeface="Arial" pitchFamily="34" charset="0"/>
                          <a:ea typeface="Times New Roman"/>
                          <a:cs typeface="Arial" pitchFamily="34" charset="0"/>
                        </a:rPr>
                        <a:t>Does a company reputation matter</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8"/>
                        </a:buBlip>
                      </a:pPr>
                      <a:r>
                        <a:rPr lang="en-GB" sz="1300" baseline="0" dirty="0" smtClean="0">
                          <a:solidFill>
                            <a:schemeClr val="tx1"/>
                          </a:solidFill>
                          <a:effectLst/>
                          <a:latin typeface="Arial" pitchFamily="34" charset="0"/>
                          <a:ea typeface="Times New Roman"/>
                          <a:cs typeface="Arial" pitchFamily="34" charset="0"/>
                        </a:rPr>
                        <a:t>Is any news good news in the business world</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8"/>
                        </a:buBlip>
                      </a:pPr>
                      <a:r>
                        <a:rPr lang="en-GB" sz="1300" baseline="0" dirty="0" err="1" smtClean="0">
                          <a:solidFill>
                            <a:srgbClr val="FF0000"/>
                          </a:solidFill>
                          <a:effectLst/>
                          <a:latin typeface="Arial" pitchFamily="34" charset="0"/>
                          <a:ea typeface="Times New Roman"/>
                          <a:cs typeface="Arial" pitchFamily="34" charset="0"/>
                        </a:rPr>
                        <a:t>Ethiscores</a:t>
                      </a:r>
                      <a:r>
                        <a:rPr lang="en-GB" sz="1300" baseline="0" dirty="0" smtClean="0">
                          <a:solidFill>
                            <a:srgbClr val="FF0000"/>
                          </a:solidFill>
                          <a:effectLst/>
                          <a:latin typeface="Arial" pitchFamily="34" charset="0"/>
                          <a:ea typeface="Times New Roman"/>
                          <a:cs typeface="Arial" pitchFamily="34" charset="0"/>
                        </a:rPr>
                        <a:t> and company reputations</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8"/>
                        </a:buBlip>
                      </a:pPr>
                      <a:r>
                        <a:rPr lang="en-GB" sz="1300" baseline="0" dirty="0" smtClean="0">
                          <a:solidFill>
                            <a:schemeClr val="tx1"/>
                          </a:solidFill>
                          <a:effectLst/>
                          <a:latin typeface="Arial" pitchFamily="34" charset="0"/>
                          <a:ea typeface="Times New Roman"/>
                          <a:cs typeface="Arial" pitchFamily="34" charset="0"/>
                        </a:rPr>
                        <a:t>Does ethics have to impact on profit, can a company market their ethics as a USP</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8"/>
                        </a:buBlip>
                      </a:pPr>
                      <a:r>
                        <a:rPr lang="en-US" sz="1300" baseline="0" dirty="0" smtClean="0">
                          <a:solidFill>
                            <a:srgbClr val="FF0000"/>
                          </a:solidFill>
                          <a:effectLst/>
                          <a:latin typeface="Arial" pitchFamily="34" charset="0"/>
                          <a:ea typeface="Times New Roman"/>
                          <a:cs typeface="Arial" pitchFamily="34" charset="0"/>
                        </a:rPr>
                        <a:t>How companies in the UK are allowed to dump 10% of their waste products in the river  legally</a:t>
                      </a:r>
                      <a:endParaRPr lang="en-US"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8"/>
                        </a:buBlip>
                      </a:pPr>
                      <a:r>
                        <a:rPr lang="en-US" sz="1300" baseline="0" dirty="0" smtClean="0">
                          <a:solidFill>
                            <a:schemeClr val="tx1"/>
                          </a:solidFill>
                          <a:effectLst/>
                          <a:latin typeface="Arial" pitchFamily="34" charset="0"/>
                          <a:ea typeface="Times New Roman"/>
                          <a:cs typeface="Arial" pitchFamily="34" charset="0"/>
                        </a:rPr>
                        <a:t>Are business ethics the same around the world</a:t>
                      </a:r>
                      <a:endParaRPr lang="en-US" sz="130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2195369"/>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784976" cy="598050"/>
          </a:xfrm>
        </p:spPr>
        <p:txBody>
          <a:bodyPr>
            <a:noAutofit/>
          </a:bodyPr>
          <a:lstStyle/>
          <a:p>
            <a:r>
              <a:rPr lang="en-GB" sz="3600" dirty="0" smtClean="0"/>
              <a:t>5.3 </a:t>
            </a:r>
            <a:r>
              <a:rPr lang="en-GB" sz="3600" dirty="0" smtClean="0"/>
              <a:t>– Conflict of Stakeholders Objectives</a:t>
            </a:r>
            <a:endParaRPr lang="en-GB" sz="36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4134626866"/>
              </p:ext>
            </p:extLst>
          </p:nvPr>
        </p:nvGraphicFramePr>
        <p:xfrm>
          <a:off x="251519" y="1052736"/>
          <a:ext cx="6796203" cy="5486400"/>
        </p:xfrm>
        <a:graphic>
          <a:graphicData uri="http://schemas.openxmlformats.org/drawingml/2006/table">
            <a:tbl>
              <a:tblPr firstRow="1" bandRow="1">
                <a:tableStyleId>{2D5ABB26-0587-4C30-8999-92F81FD0307C}</a:tableStyleId>
              </a:tblPr>
              <a:tblGrid>
                <a:gridCol w="6796203"/>
              </a:tblGrid>
              <a:tr h="4464496">
                <a:tc>
                  <a:txBody>
                    <a:bodyPr/>
                    <a:lstStyle/>
                    <a:p>
                      <a:pPr marL="342900" lvl="0" indent="-342900">
                        <a:spcAft>
                          <a:spcPts val="600"/>
                        </a:spcAft>
                        <a:buClr>
                          <a:srgbClr val="00B050"/>
                        </a:buClr>
                        <a:buFont typeface="Wingdings 3" panose="05040102010807070707" pitchFamily="18" charset="2"/>
                        <a:buChar char=""/>
                      </a:pPr>
                      <a:r>
                        <a:rPr kumimoji="0" lang="en-US" sz="1600" b="0" kern="1200" baseline="0" dirty="0" smtClean="0">
                          <a:solidFill>
                            <a:schemeClr val="tx1"/>
                          </a:solidFill>
                          <a:effectLst/>
                          <a:latin typeface="Calibri" panose="020F0502020204030204" pitchFamily="34" charset="0"/>
                          <a:ea typeface="+mn-ea"/>
                          <a:cs typeface="+mn-cs"/>
                        </a:rPr>
                        <a:t>In the Business World it is not as simple as setting one objective and aim for that. Most businesses are trying to satisfy the objectives or more than one group.</a:t>
                      </a:r>
                    </a:p>
                    <a:p>
                      <a:pPr marL="342900" lvl="0" indent="-342900">
                        <a:spcAft>
                          <a:spcPts val="600"/>
                        </a:spcAft>
                        <a:buClr>
                          <a:srgbClr val="00B050"/>
                        </a:buClr>
                        <a:buFont typeface="Wingdings 3" panose="05040102010807070707" pitchFamily="18" charset="2"/>
                        <a:buChar char=""/>
                      </a:pPr>
                      <a:endParaRPr kumimoji="0" lang="en-US" sz="1600" b="0" kern="1200" baseline="0" dirty="0" smtClean="0">
                        <a:solidFill>
                          <a:schemeClr val="tx1"/>
                        </a:solidFill>
                        <a:effectLst/>
                        <a:latin typeface="Calibri" panose="020F0502020204030204" pitchFamily="34" charset="0"/>
                        <a:ea typeface="+mn-ea"/>
                        <a:cs typeface="+mn-cs"/>
                      </a:endParaRPr>
                    </a:p>
                    <a:p>
                      <a:pPr marL="342900" lvl="0" indent="-342900">
                        <a:spcAft>
                          <a:spcPts val="600"/>
                        </a:spcAft>
                        <a:buClr>
                          <a:srgbClr val="00B050"/>
                        </a:buClr>
                        <a:buFont typeface="Wingdings 3" panose="05040102010807070707" pitchFamily="18" charset="2"/>
                        <a:buChar char=""/>
                      </a:pPr>
                      <a:endParaRPr kumimoji="0" lang="en-US" sz="1600" b="0" kern="1200" baseline="0" dirty="0" smtClean="0">
                        <a:solidFill>
                          <a:schemeClr val="tx1"/>
                        </a:solidFill>
                        <a:effectLst/>
                        <a:latin typeface="Calibri" panose="020F0502020204030204" pitchFamily="34" charset="0"/>
                        <a:ea typeface="+mn-ea"/>
                        <a:cs typeface="+mn-cs"/>
                      </a:endParaRPr>
                    </a:p>
                    <a:p>
                      <a:pPr marL="342900" lvl="0" indent="-342900">
                        <a:spcAft>
                          <a:spcPts val="600"/>
                        </a:spcAft>
                        <a:buClr>
                          <a:srgbClr val="00B050"/>
                        </a:buClr>
                        <a:buFont typeface="Wingdings 3" panose="05040102010807070707" pitchFamily="18" charset="2"/>
                        <a:buChar char=""/>
                      </a:pPr>
                      <a:endParaRPr kumimoji="0" lang="en-US" sz="1600" b="0" kern="1200" baseline="0" dirty="0" smtClean="0">
                        <a:solidFill>
                          <a:schemeClr val="tx1"/>
                        </a:solidFill>
                        <a:effectLst/>
                        <a:latin typeface="Calibri" panose="020F0502020204030204" pitchFamily="34" charset="0"/>
                        <a:ea typeface="+mn-ea"/>
                        <a:cs typeface="+mn-cs"/>
                      </a:endParaRPr>
                    </a:p>
                    <a:p>
                      <a:pPr marL="342900" lvl="0" indent="-342900">
                        <a:spcAft>
                          <a:spcPts val="600"/>
                        </a:spcAft>
                        <a:buClr>
                          <a:srgbClr val="00B050"/>
                        </a:buClr>
                        <a:buFont typeface="Wingdings 3" panose="05040102010807070707" pitchFamily="18" charset="2"/>
                        <a:buChar char=""/>
                      </a:pPr>
                      <a:endParaRPr kumimoji="0" lang="en-US" sz="1600" b="0" kern="1200" baseline="0" dirty="0" smtClean="0">
                        <a:solidFill>
                          <a:schemeClr val="tx1"/>
                        </a:solidFill>
                        <a:effectLst/>
                        <a:latin typeface="Calibri" panose="020F0502020204030204" pitchFamily="34" charset="0"/>
                        <a:ea typeface="+mn-ea"/>
                        <a:cs typeface="+mn-cs"/>
                      </a:endParaRPr>
                    </a:p>
                    <a:p>
                      <a:pPr marL="342900" lvl="0" indent="-342900">
                        <a:spcAft>
                          <a:spcPts val="600"/>
                        </a:spcAft>
                        <a:buClr>
                          <a:srgbClr val="00B050"/>
                        </a:buClr>
                        <a:buFont typeface="Wingdings 3" panose="05040102010807070707" pitchFamily="18" charset="2"/>
                        <a:buChar char=""/>
                      </a:pPr>
                      <a:endParaRPr kumimoji="0" lang="en-US" sz="1600" b="0" kern="1200" baseline="0" dirty="0" smtClean="0">
                        <a:solidFill>
                          <a:schemeClr val="tx1"/>
                        </a:solidFill>
                        <a:effectLst/>
                        <a:latin typeface="Calibri" panose="020F0502020204030204" pitchFamily="34" charset="0"/>
                        <a:ea typeface="+mn-ea"/>
                        <a:cs typeface="+mn-cs"/>
                      </a:endParaRPr>
                    </a:p>
                    <a:p>
                      <a:pPr marL="342900" lvl="0" indent="-342900">
                        <a:spcAft>
                          <a:spcPts val="600"/>
                        </a:spcAft>
                        <a:buClr>
                          <a:srgbClr val="00B050"/>
                        </a:buClr>
                        <a:buFont typeface="Wingdings 3" panose="05040102010807070707" pitchFamily="18" charset="2"/>
                        <a:buChar char=""/>
                      </a:pPr>
                      <a:endParaRPr kumimoji="0" lang="en-US" sz="1600" b="0" kern="1200" baseline="0" dirty="0" smtClean="0">
                        <a:solidFill>
                          <a:schemeClr val="tx1"/>
                        </a:solidFill>
                        <a:effectLst/>
                        <a:latin typeface="Calibri" panose="020F0502020204030204" pitchFamily="34" charset="0"/>
                        <a:ea typeface="+mn-ea"/>
                        <a:cs typeface="+mn-cs"/>
                      </a:endParaRPr>
                    </a:p>
                    <a:p>
                      <a:pPr marL="342900" lvl="0" indent="-342900">
                        <a:spcAft>
                          <a:spcPts val="600"/>
                        </a:spcAft>
                        <a:buClr>
                          <a:srgbClr val="00B050"/>
                        </a:buClr>
                        <a:buFont typeface="Wingdings 3" panose="05040102010807070707" pitchFamily="18" charset="2"/>
                        <a:buChar char=""/>
                      </a:pPr>
                      <a:endParaRPr kumimoji="0" lang="en-US" sz="1600" b="0" kern="1200" baseline="0" dirty="0" smtClean="0">
                        <a:solidFill>
                          <a:schemeClr val="tx1"/>
                        </a:solidFill>
                        <a:effectLst/>
                        <a:latin typeface="Calibri" panose="020F0502020204030204" pitchFamily="34" charset="0"/>
                        <a:ea typeface="+mn-ea"/>
                        <a:cs typeface="+mn-cs"/>
                      </a:endParaRPr>
                    </a:p>
                    <a:p>
                      <a:pPr marL="342900" lvl="0" indent="-342900">
                        <a:spcAft>
                          <a:spcPts val="600"/>
                        </a:spcAft>
                        <a:buClr>
                          <a:srgbClr val="00B050"/>
                        </a:buClr>
                        <a:buFont typeface="Wingdings 3" panose="05040102010807070707" pitchFamily="18" charset="2"/>
                        <a:buChar char=""/>
                      </a:pPr>
                      <a:endParaRPr kumimoji="0" lang="en-US" sz="1600" b="0" kern="1200" baseline="0" dirty="0" smtClean="0">
                        <a:solidFill>
                          <a:schemeClr val="tx1"/>
                        </a:solidFill>
                        <a:effectLst/>
                        <a:latin typeface="Calibri" panose="020F0502020204030204" pitchFamily="34" charset="0"/>
                        <a:ea typeface="+mn-ea"/>
                        <a:cs typeface="+mn-cs"/>
                      </a:endParaRPr>
                    </a:p>
                    <a:p>
                      <a:pPr marL="342900" lvl="0" indent="-342900">
                        <a:spcAft>
                          <a:spcPts val="600"/>
                        </a:spcAft>
                        <a:buClr>
                          <a:srgbClr val="00B050"/>
                        </a:buClr>
                        <a:buFont typeface="Wingdings 3" panose="05040102010807070707" pitchFamily="18" charset="2"/>
                        <a:buChar char=""/>
                      </a:pPr>
                      <a:r>
                        <a:rPr kumimoji="0" lang="en-US" sz="1600" b="0" kern="1200" baseline="0" dirty="0" smtClean="0">
                          <a:solidFill>
                            <a:schemeClr val="tx1"/>
                          </a:solidFill>
                          <a:effectLst/>
                          <a:latin typeface="Calibri" panose="020F0502020204030204" pitchFamily="34" charset="0"/>
                          <a:ea typeface="+mn-ea"/>
                          <a:cs typeface="+mn-cs"/>
                        </a:rPr>
                        <a:t>Managers therefor have to compromise when they come to decide on the best objectives for the business they are running but it would be unwise to ignore the real worries or aims of other groups  with a vested interest in the business.</a:t>
                      </a:r>
                    </a:p>
                    <a:p>
                      <a:pPr marL="342900" lvl="0" indent="-342900">
                        <a:spcAft>
                          <a:spcPts val="600"/>
                        </a:spcAft>
                        <a:buClr>
                          <a:srgbClr val="00B050"/>
                        </a:buClr>
                        <a:buFont typeface="Wingdings 3" panose="05040102010807070707" pitchFamily="18" charset="2"/>
                        <a:buChar char=""/>
                      </a:pPr>
                      <a:r>
                        <a:rPr kumimoji="0" lang="en-US" sz="1600" b="0" kern="1200" baseline="0" dirty="0" smtClean="0">
                          <a:solidFill>
                            <a:schemeClr val="tx1"/>
                          </a:solidFill>
                          <a:effectLst/>
                          <a:latin typeface="Calibri" panose="020F0502020204030204" pitchFamily="34" charset="0"/>
                          <a:ea typeface="+mn-ea"/>
                          <a:cs typeface="+mn-cs"/>
                        </a:rPr>
                        <a:t>Managers will also have to be prepared to change the objectives over time. Growth could be the best option during a period of expansion in the economy but survival by cost cutting might be better for the business in a recession.</a:t>
                      </a:r>
                    </a:p>
                  </a:txBody>
                  <a:tcPr/>
                </a:tc>
              </a:tr>
            </a:tbl>
          </a:graphicData>
        </a:graphic>
      </p:graphicFrame>
      <p:graphicFrame>
        <p:nvGraphicFramePr>
          <p:cNvPr id="8" name="Table 7"/>
          <p:cNvGraphicFramePr>
            <a:graphicFrameLocks noGrp="1"/>
          </p:cNvGraphicFramePr>
          <p:nvPr>
            <p:extLst/>
          </p:nvPr>
        </p:nvGraphicFramePr>
        <p:xfrm>
          <a:off x="7090735" y="1161875"/>
          <a:ext cx="1693423" cy="5330803"/>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693423"/>
              </a:tblGrid>
              <a:tr h="331050">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99753">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is SMART</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is the difference between and Aim and an Objective</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Why would Objectives change when a company merges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happens when Objectives are not met</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are objectives of a charity different from a private business.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99920" y="1196753"/>
            <a:ext cx="1541226" cy="27382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Diagram 1"/>
          <p:cNvGraphicFramePr/>
          <p:nvPr>
            <p:extLst>
              <p:ext uri="{D42A27DB-BD31-4B8C-83A1-F6EECF244321}">
                <p14:modId xmlns:p14="http://schemas.microsoft.com/office/powerpoint/2010/main" val="2443499149"/>
              </p:ext>
            </p:extLst>
          </p:nvPr>
        </p:nvGraphicFramePr>
        <p:xfrm>
          <a:off x="408247" y="1973064"/>
          <a:ext cx="6540017" cy="289609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015978780"/>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598050"/>
          </a:xfrm>
        </p:spPr>
        <p:txBody>
          <a:bodyPr>
            <a:noAutofit/>
          </a:bodyPr>
          <a:lstStyle/>
          <a:p>
            <a:r>
              <a:rPr lang="en-GB" sz="2700" dirty="0" smtClean="0"/>
              <a:t>5.3 </a:t>
            </a:r>
            <a:r>
              <a:rPr lang="en-GB" sz="2700" dirty="0" smtClean="0"/>
              <a:t>– Case Study Example – Business Stakeholders</a:t>
            </a:r>
            <a:endParaRPr lang="en-GB" sz="27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2798205969"/>
              </p:ext>
            </p:extLst>
          </p:nvPr>
        </p:nvGraphicFramePr>
        <p:xfrm>
          <a:off x="251520" y="1052736"/>
          <a:ext cx="8496943" cy="5532120"/>
        </p:xfrm>
        <a:graphic>
          <a:graphicData uri="http://schemas.openxmlformats.org/drawingml/2006/table">
            <a:tbl>
              <a:tblPr firstRow="1" bandRow="1">
                <a:tableStyleId>{2D5ABB26-0587-4C30-8999-92F81FD0307C}</a:tableStyleId>
              </a:tblPr>
              <a:tblGrid>
                <a:gridCol w="8496943"/>
              </a:tblGrid>
              <a:tr h="4464496">
                <a:tc>
                  <a:txBody>
                    <a:bodyPr/>
                    <a:lstStyle/>
                    <a:p>
                      <a:pPr marL="342900" lvl="0" indent="-342900">
                        <a:spcAft>
                          <a:spcPts val="0"/>
                        </a:spcAft>
                        <a:buClr>
                          <a:srgbClr val="00B050"/>
                        </a:buClr>
                        <a:buFont typeface="Wingdings 3" panose="05040102010807070707" pitchFamily="18" charset="2"/>
                        <a:buChar char=""/>
                      </a:pPr>
                      <a:r>
                        <a:rPr kumimoji="0" lang="en-US" sz="1700" b="0" kern="1200" baseline="0" dirty="0" err="1" smtClean="0">
                          <a:solidFill>
                            <a:schemeClr val="tx1"/>
                          </a:solidFill>
                          <a:effectLst/>
                          <a:latin typeface="Arial" panose="020B0604020202020204" pitchFamily="34" charset="0"/>
                          <a:ea typeface="+mn-ea"/>
                          <a:cs typeface="Arial" panose="020B0604020202020204" pitchFamily="34" charset="0"/>
                        </a:rPr>
                        <a:t>Gaspro</a:t>
                      </a:r>
                      <a:r>
                        <a:rPr kumimoji="0" lang="en-US" sz="1700" b="0" kern="1200" baseline="0" dirty="0" smtClean="0">
                          <a:solidFill>
                            <a:schemeClr val="tx1"/>
                          </a:solidFill>
                          <a:effectLst/>
                          <a:latin typeface="Arial" panose="020B0604020202020204" pitchFamily="34" charset="0"/>
                          <a:ea typeface="+mn-ea"/>
                          <a:cs typeface="Arial" panose="020B0604020202020204" pitchFamily="34" charset="0"/>
                        </a:rPr>
                        <a:t> is a large oil company operating in your country. The following stakeholder groups are interested in the work of the company.</a:t>
                      </a:r>
                    </a:p>
                    <a:p>
                      <a:pPr marL="568325" lvl="0" indent="-234950">
                        <a:spcAft>
                          <a:spcPts val="0"/>
                        </a:spcAft>
                        <a:buClr>
                          <a:srgbClr val="00B050"/>
                        </a:buClr>
                        <a:buFont typeface="Arial" panose="020B0604020202020204" pitchFamily="34" charset="0"/>
                        <a:buChar char="•"/>
                      </a:pPr>
                      <a:r>
                        <a:rPr kumimoji="0" lang="en-US" sz="1700" b="1" kern="1200" baseline="0" dirty="0" smtClean="0">
                          <a:solidFill>
                            <a:schemeClr val="tx1"/>
                          </a:solidFill>
                          <a:effectLst/>
                          <a:latin typeface="Arial" panose="020B0604020202020204" pitchFamily="34" charset="0"/>
                          <a:ea typeface="+mn-ea"/>
                          <a:cs typeface="Arial" panose="020B0604020202020204" pitchFamily="34" charset="0"/>
                        </a:rPr>
                        <a:t>Owners of the company – </a:t>
                      </a:r>
                      <a:r>
                        <a:rPr kumimoji="0" lang="en-US" sz="1700" b="0" kern="1200" baseline="0" dirty="0" smtClean="0">
                          <a:solidFill>
                            <a:schemeClr val="tx1"/>
                          </a:solidFill>
                          <a:effectLst/>
                          <a:latin typeface="Arial" panose="020B0604020202020204" pitchFamily="34" charset="0"/>
                          <a:ea typeface="+mn-ea"/>
                          <a:cs typeface="Arial" panose="020B0604020202020204" pitchFamily="34" charset="0"/>
                        </a:rPr>
                        <a:t>they will want the business to make as much profit as possible.</a:t>
                      </a:r>
                      <a:endParaRPr kumimoji="0" lang="en-US" sz="1700" b="1" kern="1200" baseline="0" dirty="0" smtClean="0">
                        <a:solidFill>
                          <a:schemeClr val="tx1"/>
                        </a:solidFill>
                        <a:effectLst/>
                        <a:latin typeface="Arial" panose="020B0604020202020204" pitchFamily="34" charset="0"/>
                        <a:ea typeface="+mn-ea"/>
                        <a:cs typeface="Arial" panose="020B0604020202020204" pitchFamily="34" charset="0"/>
                      </a:endParaRPr>
                    </a:p>
                    <a:p>
                      <a:pPr marL="568325" lvl="0" indent="-234950">
                        <a:spcAft>
                          <a:spcPts val="0"/>
                        </a:spcAft>
                        <a:buClr>
                          <a:srgbClr val="00B050"/>
                        </a:buClr>
                        <a:buFont typeface="Arial" panose="020B0604020202020204" pitchFamily="34" charset="0"/>
                        <a:buChar char="•"/>
                      </a:pPr>
                      <a:r>
                        <a:rPr kumimoji="0" lang="en-US" sz="1700" b="1" kern="1200" baseline="0" dirty="0" smtClean="0">
                          <a:solidFill>
                            <a:schemeClr val="tx1"/>
                          </a:solidFill>
                          <a:effectLst/>
                          <a:latin typeface="Arial" panose="020B0604020202020204" pitchFamily="34" charset="0"/>
                          <a:ea typeface="+mn-ea"/>
                          <a:cs typeface="Arial" panose="020B0604020202020204" pitchFamily="34" charset="0"/>
                        </a:rPr>
                        <a:t>Directors – </a:t>
                      </a:r>
                      <a:r>
                        <a:rPr kumimoji="0" lang="en-US" sz="1700" b="0" kern="1200" baseline="0" dirty="0" smtClean="0">
                          <a:solidFill>
                            <a:schemeClr val="tx1"/>
                          </a:solidFill>
                          <a:effectLst/>
                          <a:latin typeface="Arial" panose="020B0604020202020204" pitchFamily="34" charset="0"/>
                          <a:ea typeface="+mn-ea"/>
                          <a:cs typeface="Arial" panose="020B0604020202020204" pitchFamily="34" charset="0"/>
                        </a:rPr>
                        <a:t>(senior managers of the company appointed by the owners) They will be interested in growth of the business as their salaries are likely to depend on this.</a:t>
                      </a:r>
                    </a:p>
                    <a:p>
                      <a:pPr marL="568325" lvl="0" indent="-234950">
                        <a:spcAft>
                          <a:spcPts val="0"/>
                        </a:spcAft>
                        <a:buClr>
                          <a:srgbClr val="00B050"/>
                        </a:buClr>
                        <a:buFont typeface="Arial" panose="020B0604020202020204" pitchFamily="34" charset="0"/>
                        <a:buChar char="•"/>
                      </a:pPr>
                      <a:r>
                        <a:rPr kumimoji="0" lang="en-US" sz="1700" b="1" kern="1200" baseline="0" dirty="0" smtClean="0">
                          <a:solidFill>
                            <a:schemeClr val="tx1"/>
                          </a:solidFill>
                          <a:effectLst/>
                          <a:latin typeface="Arial" panose="020B0604020202020204" pitchFamily="34" charset="0"/>
                          <a:ea typeface="+mn-ea"/>
                          <a:cs typeface="Arial" panose="020B0604020202020204" pitchFamily="34" charset="0"/>
                        </a:rPr>
                        <a:t>Workers –</a:t>
                      </a:r>
                      <a:r>
                        <a:rPr kumimoji="0" lang="en-US" sz="1700" b="0" kern="1200" baseline="0" dirty="0" smtClean="0">
                          <a:solidFill>
                            <a:schemeClr val="tx1"/>
                          </a:solidFill>
                          <a:effectLst/>
                          <a:latin typeface="Arial" panose="020B0604020202020204" pitchFamily="34" charset="0"/>
                          <a:ea typeface="+mn-ea"/>
                          <a:cs typeface="Arial" panose="020B0604020202020204" pitchFamily="34" charset="0"/>
                        </a:rPr>
                        <a:t>They will want reasonably prices products of appropriate quality or they may buy goods from competitors.</a:t>
                      </a:r>
                    </a:p>
                    <a:p>
                      <a:pPr marL="342900" lvl="0" indent="-342900">
                        <a:spcAft>
                          <a:spcPts val="0"/>
                        </a:spcAft>
                        <a:buClr>
                          <a:srgbClr val="00B050"/>
                        </a:buClr>
                        <a:buFont typeface="Wingdings 3" panose="05040102010807070707" pitchFamily="18" charset="2"/>
                        <a:buChar char=""/>
                      </a:pPr>
                      <a:r>
                        <a:rPr kumimoji="0" lang="en-US" sz="1700" b="0" kern="1200" baseline="0" dirty="0" smtClean="0">
                          <a:solidFill>
                            <a:schemeClr val="tx1"/>
                          </a:solidFill>
                          <a:effectLst/>
                          <a:latin typeface="Arial" panose="020B0604020202020204" pitchFamily="34" charset="0"/>
                          <a:ea typeface="+mn-ea"/>
                          <a:cs typeface="Arial" panose="020B0604020202020204" pitchFamily="34" charset="0"/>
                        </a:rPr>
                        <a:t>In practice, these stakeholder objectives could conflict with each other, e.g.</a:t>
                      </a:r>
                    </a:p>
                    <a:p>
                      <a:pPr marL="568325" lvl="0" indent="-222250">
                        <a:spcAft>
                          <a:spcPts val="0"/>
                        </a:spcAft>
                        <a:buClr>
                          <a:srgbClr val="00B050"/>
                        </a:buClr>
                        <a:buFont typeface="Arial" panose="020B0604020202020204" pitchFamily="34" charset="0"/>
                        <a:buChar char="•"/>
                      </a:pPr>
                      <a:r>
                        <a:rPr kumimoji="0" lang="en-US" sz="1700" b="0" kern="1200" baseline="0" dirty="0" smtClean="0">
                          <a:solidFill>
                            <a:schemeClr val="tx1"/>
                          </a:solidFill>
                          <a:effectLst/>
                          <a:latin typeface="Arial" panose="020B0604020202020204" pitchFamily="34" charset="0"/>
                          <a:ea typeface="+mn-ea"/>
                          <a:cs typeface="Arial" panose="020B0604020202020204" pitchFamily="34" charset="0"/>
                        </a:rPr>
                        <a:t>It could be that a cheap method of production increases profit but causes more pollution</a:t>
                      </a:r>
                    </a:p>
                    <a:p>
                      <a:pPr marL="568325" lvl="0" indent="-222250">
                        <a:spcAft>
                          <a:spcPts val="0"/>
                        </a:spcAft>
                        <a:buClr>
                          <a:srgbClr val="00B050"/>
                        </a:buClr>
                        <a:buFont typeface="Arial" panose="020B0604020202020204" pitchFamily="34" charset="0"/>
                        <a:buChar char="•"/>
                      </a:pPr>
                      <a:r>
                        <a:rPr kumimoji="0" lang="en-US" sz="1700" b="0" kern="1200" baseline="0" dirty="0" smtClean="0">
                          <a:solidFill>
                            <a:schemeClr val="tx1"/>
                          </a:solidFill>
                          <a:effectLst/>
                          <a:latin typeface="Arial" panose="020B0604020202020204" pitchFamily="34" charset="0"/>
                          <a:ea typeface="+mn-ea"/>
                          <a:cs typeface="Arial" panose="020B0604020202020204" pitchFamily="34" charset="0"/>
                        </a:rPr>
                        <a:t>A decision to expand the plant could lead t a dirtier, noisier local environment</a:t>
                      </a:r>
                    </a:p>
                    <a:p>
                      <a:pPr marL="568325" lvl="0" indent="-222250">
                        <a:spcAft>
                          <a:spcPts val="0"/>
                        </a:spcAft>
                        <a:buClr>
                          <a:srgbClr val="00B050"/>
                        </a:buClr>
                        <a:buFont typeface="Arial" panose="020B0604020202020204" pitchFamily="34" charset="0"/>
                        <a:buChar char="•"/>
                      </a:pPr>
                      <a:r>
                        <a:rPr kumimoji="0" lang="en-US" sz="1700" b="0" kern="1200" baseline="0" dirty="0" smtClean="0">
                          <a:solidFill>
                            <a:schemeClr val="tx1"/>
                          </a:solidFill>
                          <a:effectLst/>
                          <a:latin typeface="Arial" panose="020B0604020202020204" pitchFamily="34" charset="0"/>
                          <a:ea typeface="+mn-ea"/>
                          <a:cs typeface="Arial" panose="020B0604020202020204" pitchFamily="34" charset="0"/>
                        </a:rPr>
                        <a:t>A decision to introduce new machines could reduce the jobs at the refinery but lead to higher profits.</a:t>
                      </a:r>
                    </a:p>
                    <a:p>
                      <a:pPr marL="568325" lvl="0" indent="-222250">
                        <a:spcAft>
                          <a:spcPts val="0"/>
                        </a:spcAft>
                        <a:buClr>
                          <a:srgbClr val="00B050"/>
                        </a:buClr>
                        <a:buFont typeface="Arial" panose="020B0604020202020204" pitchFamily="34" charset="0"/>
                        <a:buChar char="•"/>
                      </a:pPr>
                      <a:r>
                        <a:rPr kumimoji="0" lang="en-US" sz="1700" b="0" kern="1200" baseline="0" dirty="0" smtClean="0">
                          <a:solidFill>
                            <a:schemeClr val="tx1"/>
                          </a:solidFill>
                          <a:effectLst/>
                          <a:latin typeface="Arial" panose="020B0604020202020204" pitchFamily="34" charset="0"/>
                          <a:ea typeface="+mn-ea"/>
                          <a:cs typeface="Arial" panose="020B0604020202020204" pitchFamily="34" charset="0"/>
                        </a:rPr>
                        <a:t>Expansion could be expensive, reducing payments to owners, and this could reduce short term profits.</a:t>
                      </a:r>
                    </a:p>
                    <a:p>
                      <a:pPr marL="0" lvl="0" indent="0">
                        <a:spcAft>
                          <a:spcPts val="0"/>
                        </a:spcAft>
                        <a:buClr>
                          <a:srgbClr val="00B050"/>
                        </a:buClr>
                        <a:buFont typeface="Wingdings 3" panose="05040102010807070707" pitchFamily="18" charset="2"/>
                        <a:buNone/>
                      </a:pPr>
                      <a:r>
                        <a:rPr kumimoji="0" lang="en-US" sz="1700" b="1" kern="1200" baseline="0" dirty="0" smtClean="0">
                          <a:solidFill>
                            <a:srgbClr val="FF0000"/>
                          </a:solidFill>
                          <a:effectLst/>
                          <a:latin typeface="Arial" panose="020B0604020202020204" pitchFamily="34" charset="0"/>
                          <a:ea typeface="+mn-ea"/>
                          <a:cs typeface="Arial" panose="020B0604020202020204" pitchFamily="34" charset="0"/>
                        </a:rPr>
                        <a:t>P5.3 </a:t>
                      </a:r>
                      <a:r>
                        <a:rPr kumimoji="0" lang="en-US" sz="1700" b="1" kern="1200" baseline="0" dirty="0" smtClean="0">
                          <a:solidFill>
                            <a:srgbClr val="FF0000"/>
                          </a:solidFill>
                          <a:effectLst/>
                          <a:latin typeface="Arial" panose="020B0604020202020204" pitchFamily="34" charset="0"/>
                          <a:ea typeface="+mn-ea"/>
                          <a:cs typeface="Arial" panose="020B0604020202020204" pitchFamily="34" charset="0"/>
                        </a:rPr>
                        <a:t>– </a:t>
                      </a:r>
                      <a:r>
                        <a:rPr kumimoji="0" lang="en-US" sz="1700" b="1" kern="1200" baseline="0" dirty="0" smtClean="0">
                          <a:solidFill>
                            <a:srgbClr val="FF0000"/>
                          </a:solidFill>
                          <a:effectLst/>
                          <a:latin typeface="Arial" panose="020B0604020202020204" pitchFamily="34" charset="0"/>
                          <a:ea typeface="+mn-ea"/>
                          <a:cs typeface="Arial" panose="020B0604020202020204" pitchFamily="34" charset="0"/>
                        </a:rPr>
                        <a:t>Task 09 - </a:t>
                      </a:r>
                      <a:r>
                        <a:rPr kumimoji="0" lang="en-US" sz="1700" b="0" kern="1200" baseline="0" dirty="0" smtClean="0">
                          <a:solidFill>
                            <a:srgbClr val="FF0000"/>
                          </a:solidFill>
                          <a:effectLst/>
                          <a:latin typeface="Arial" panose="020B0604020202020204" pitchFamily="34" charset="0"/>
                          <a:ea typeface="+mn-ea"/>
                          <a:cs typeface="Arial" panose="020B0604020202020204" pitchFamily="34" charset="0"/>
                        </a:rPr>
                        <a:t>Based </a:t>
                      </a:r>
                      <a:r>
                        <a:rPr kumimoji="0" lang="en-US" sz="1700" b="0" kern="1200" baseline="0" dirty="0" smtClean="0">
                          <a:solidFill>
                            <a:srgbClr val="FF0000"/>
                          </a:solidFill>
                          <a:effectLst/>
                          <a:latin typeface="Arial" panose="020B0604020202020204" pitchFamily="34" charset="0"/>
                          <a:ea typeface="+mn-ea"/>
                          <a:cs typeface="Arial" panose="020B0604020202020204" pitchFamily="34" charset="0"/>
                        </a:rPr>
                        <a:t>on the Case Study:</a:t>
                      </a:r>
                    </a:p>
                    <a:p>
                      <a:pPr marL="568325" lvl="0" indent="-342900">
                        <a:spcAft>
                          <a:spcPts val="0"/>
                        </a:spcAft>
                        <a:buClr>
                          <a:srgbClr val="00B050"/>
                        </a:buClr>
                        <a:buFont typeface="+mj-lt"/>
                        <a:buAutoNum type="alphaLcParenR"/>
                      </a:pPr>
                      <a:r>
                        <a:rPr kumimoji="0" lang="en-US" sz="1700" b="0" kern="1200" baseline="0" dirty="0" smtClean="0">
                          <a:solidFill>
                            <a:srgbClr val="FF0000"/>
                          </a:solidFill>
                          <a:effectLst/>
                          <a:latin typeface="Arial" panose="020B0604020202020204" pitchFamily="34" charset="0"/>
                          <a:ea typeface="+mn-ea"/>
                          <a:cs typeface="Arial" panose="020B0604020202020204" pitchFamily="34" charset="0"/>
                        </a:rPr>
                        <a:t>What is meant by ‘stakeholder group’?</a:t>
                      </a:r>
                    </a:p>
                    <a:p>
                      <a:pPr marL="568325" lvl="0" indent="-342900">
                        <a:spcAft>
                          <a:spcPts val="0"/>
                        </a:spcAft>
                        <a:buClr>
                          <a:srgbClr val="00B050"/>
                        </a:buClr>
                        <a:buFont typeface="+mj-lt"/>
                        <a:buAutoNum type="alphaLcParenR"/>
                      </a:pPr>
                      <a:r>
                        <a:rPr kumimoji="0" lang="en-US" sz="1700" b="0" kern="1200" baseline="0" dirty="0" smtClean="0">
                          <a:solidFill>
                            <a:srgbClr val="FF0000"/>
                          </a:solidFill>
                          <a:effectLst/>
                          <a:latin typeface="Arial" panose="020B0604020202020204" pitchFamily="34" charset="0"/>
                          <a:ea typeface="+mn-ea"/>
                          <a:cs typeface="Arial" panose="020B0604020202020204" pitchFamily="34" charset="0"/>
                        </a:rPr>
                        <a:t>Identify and explain </a:t>
                      </a:r>
                      <a:r>
                        <a:rPr kumimoji="0" lang="en-US" sz="1700" b="1" kern="1200" baseline="0" dirty="0" smtClean="0">
                          <a:solidFill>
                            <a:srgbClr val="FF0000"/>
                          </a:solidFill>
                          <a:effectLst/>
                          <a:latin typeface="Arial" panose="020B0604020202020204" pitchFamily="34" charset="0"/>
                          <a:ea typeface="+mn-ea"/>
                          <a:cs typeface="Arial" panose="020B0604020202020204" pitchFamily="34" charset="0"/>
                        </a:rPr>
                        <a:t>one</a:t>
                      </a:r>
                      <a:r>
                        <a:rPr kumimoji="0" lang="en-US" sz="1700" b="0" kern="1200" baseline="0" dirty="0" smtClean="0">
                          <a:solidFill>
                            <a:srgbClr val="FF0000"/>
                          </a:solidFill>
                          <a:effectLst/>
                          <a:latin typeface="Arial" panose="020B0604020202020204" pitchFamily="34" charset="0"/>
                          <a:ea typeface="+mn-ea"/>
                          <a:cs typeface="Arial" panose="020B0604020202020204" pitchFamily="34" charset="0"/>
                        </a:rPr>
                        <a:t> other possible conflict of objectives between </a:t>
                      </a:r>
                      <a:r>
                        <a:rPr kumimoji="0" lang="en-US" sz="1700" b="0" kern="1200" baseline="0" dirty="0" err="1" smtClean="0">
                          <a:solidFill>
                            <a:srgbClr val="FF0000"/>
                          </a:solidFill>
                          <a:effectLst/>
                          <a:latin typeface="Arial" panose="020B0604020202020204" pitchFamily="34" charset="0"/>
                          <a:ea typeface="+mn-ea"/>
                          <a:cs typeface="Arial" panose="020B0604020202020204" pitchFamily="34" charset="0"/>
                        </a:rPr>
                        <a:t>Gaspro</a:t>
                      </a:r>
                      <a:r>
                        <a:rPr kumimoji="0" lang="en-US" sz="1700" b="0" kern="1200" baseline="0" dirty="0" smtClean="0">
                          <a:solidFill>
                            <a:srgbClr val="FF0000"/>
                          </a:solidFill>
                          <a:effectLst/>
                          <a:latin typeface="Arial" panose="020B0604020202020204" pitchFamily="34" charset="0"/>
                          <a:ea typeface="+mn-ea"/>
                          <a:cs typeface="Arial" panose="020B0604020202020204" pitchFamily="34" charset="0"/>
                        </a:rPr>
                        <a:t> stakeholders.</a:t>
                      </a:r>
                    </a:p>
                  </a:txBody>
                  <a:tcPr/>
                </a:tc>
              </a:tr>
            </a:tbl>
          </a:graphicData>
        </a:graphic>
      </p:graphicFrame>
    </p:spTree>
    <p:extLst>
      <p:ext uri="{BB962C8B-B14F-4D97-AF65-F5344CB8AC3E}">
        <p14:creationId xmlns:p14="http://schemas.microsoft.com/office/powerpoint/2010/main" val="1731294055"/>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598050"/>
          </a:xfrm>
        </p:spPr>
        <p:txBody>
          <a:bodyPr>
            <a:noAutofit/>
          </a:bodyPr>
          <a:lstStyle/>
          <a:p>
            <a:r>
              <a:rPr lang="en-GB" sz="3100" dirty="0" smtClean="0"/>
              <a:t>5.3 </a:t>
            </a:r>
            <a:r>
              <a:rPr lang="en-GB" sz="3100" dirty="0" smtClean="0"/>
              <a:t>– </a:t>
            </a:r>
            <a:r>
              <a:rPr lang="en-GB" sz="3100" dirty="0" smtClean="0"/>
              <a:t>Revision – </a:t>
            </a:r>
            <a:r>
              <a:rPr lang="en-GB" sz="3100" dirty="0" smtClean="0"/>
              <a:t>Business Stakeholders and their aims</a:t>
            </a:r>
            <a:endParaRPr lang="en-GB" sz="3100" b="1" dirty="0" smtClean="0"/>
          </a:p>
        </p:txBody>
      </p:sp>
      <p:sp>
        <p:nvSpPr>
          <p:cNvPr id="5" name="Rectangle 4"/>
          <p:cNvSpPr/>
          <p:nvPr/>
        </p:nvSpPr>
        <p:spPr>
          <a:xfrm>
            <a:off x="323528" y="1196752"/>
            <a:ext cx="8496944" cy="707886"/>
          </a:xfrm>
          <a:prstGeom prst="rect">
            <a:avLst/>
          </a:prstGeom>
          <a:solidFill>
            <a:schemeClr val="tx2">
              <a:lumMod val="20000"/>
              <a:lumOff val="80000"/>
            </a:schemeClr>
          </a:solidFill>
          <a:effectLst>
            <a:outerShdw blurRad="152400" dist="50800" dir="5400000" sx="102000" sy="102000" algn="ctr" rotWithShape="0">
              <a:srgbClr val="000000">
                <a:alpha val="43137"/>
              </a:srgbClr>
            </a:outerShdw>
          </a:effectLst>
        </p:spPr>
        <p:txBody>
          <a:bodyPr wrap="square">
            <a:spAutoFit/>
          </a:bodyPr>
          <a:lstStyle/>
          <a:p>
            <a:pPr marL="342900" indent="-342900">
              <a:buClr>
                <a:srgbClr val="00B050"/>
              </a:buClr>
              <a:buFont typeface="Wingdings 3" panose="05040102010807070707" pitchFamily="18" charset="2"/>
              <a:buChar char=""/>
            </a:pPr>
            <a:r>
              <a:rPr lang="en-US" sz="2000" b="1" dirty="0" smtClean="0">
                <a:latin typeface="Calibri" panose="020F0502020204030204" pitchFamily="34" charset="0"/>
              </a:rPr>
              <a:t>Success Tips – </a:t>
            </a:r>
            <a:r>
              <a:rPr lang="en-US" sz="2000" dirty="0" smtClean="0">
                <a:latin typeface="Calibri" panose="020F0502020204030204" pitchFamily="34" charset="0"/>
              </a:rPr>
              <a:t>Be prepared to explain how a business objective might satisfy some stakeholders but not others.</a:t>
            </a:r>
          </a:p>
        </p:txBody>
      </p:sp>
      <p:grpSp>
        <p:nvGrpSpPr>
          <p:cNvPr id="6" name="Group 5"/>
          <p:cNvGrpSpPr/>
          <p:nvPr/>
        </p:nvGrpSpPr>
        <p:grpSpPr>
          <a:xfrm>
            <a:off x="1835693" y="4262040"/>
            <a:ext cx="1872212" cy="1006753"/>
            <a:chOff x="1059135" y="3297250"/>
            <a:chExt cx="2679832" cy="1441040"/>
          </a:xfrm>
        </p:grpSpPr>
        <p:sp>
          <p:nvSpPr>
            <p:cNvPr id="8" name="Rounded Rectangle 7"/>
            <p:cNvSpPr/>
            <p:nvPr/>
          </p:nvSpPr>
          <p:spPr>
            <a:xfrm>
              <a:off x="1059135" y="4166263"/>
              <a:ext cx="1442986" cy="57202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Customers</a:t>
              </a:r>
              <a:endParaRPr lang="en-US" sz="1400" dirty="0">
                <a:latin typeface="Calibri" panose="020F0502020204030204" pitchFamily="34" charset="0"/>
              </a:endParaRPr>
            </a:p>
          </p:txBody>
        </p:sp>
        <p:cxnSp>
          <p:nvCxnSpPr>
            <p:cNvPr id="9" name="Straight Arrow Connector 8"/>
            <p:cNvCxnSpPr>
              <a:stCxn id="25" idx="1"/>
              <a:endCxn id="8" idx="0"/>
            </p:cNvCxnSpPr>
            <p:nvPr/>
          </p:nvCxnSpPr>
          <p:spPr>
            <a:xfrm flipH="1">
              <a:off x="1780628" y="3297250"/>
              <a:ext cx="1958339" cy="86901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1763689" y="3164089"/>
            <a:ext cx="1964930" cy="1138913"/>
            <a:chOff x="816294" y="3136809"/>
            <a:chExt cx="2812546" cy="1630210"/>
          </a:xfrm>
        </p:grpSpPr>
        <p:sp>
          <p:nvSpPr>
            <p:cNvPr id="17" name="Rounded Rectangle 16"/>
            <p:cNvSpPr/>
            <p:nvPr/>
          </p:nvSpPr>
          <p:spPr>
            <a:xfrm>
              <a:off x="816294" y="3136809"/>
              <a:ext cx="1442982" cy="564050"/>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Owners</a:t>
              </a:r>
              <a:endParaRPr lang="en-US" sz="1400" dirty="0">
                <a:latin typeface="Calibri" panose="020F0502020204030204" pitchFamily="34" charset="0"/>
              </a:endParaRPr>
            </a:p>
          </p:txBody>
        </p:sp>
        <p:cxnSp>
          <p:nvCxnSpPr>
            <p:cNvPr id="18" name="Straight Arrow Connector 17"/>
            <p:cNvCxnSpPr>
              <a:endCxn id="17" idx="3"/>
            </p:cNvCxnSpPr>
            <p:nvPr/>
          </p:nvCxnSpPr>
          <p:spPr>
            <a:xfrm flipH="1" flipV="1">
              <a:off x="2259276" y="3418834"/>
              <a:ext cx="1369564" cy="134818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3707905" y="3501008"/>
            <a:ext cx="2664295" cy="1720301"/>
            <a:chOff x="2713911" y="3060680"/>
            <a:chExt cx="3813599" cy="2210630"/>
          </a:xfrm>
        </p:grpSpPr>
        <p:sp>
          <p:nvSpPr>
            <p:cNvPr id="23" name="Rounded Rectangle 22"/>
            <p:cNvSpPr/>
            <p:nvPr/>
          </p:nvSpPr>
          <p:spPr>
            <a:xfrm>
              <a:off x="3959932" y="3060680"/>
              <a:ext cx="1296144" cy="33330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Managers</a:t>
              </a:r>
              <a:endParaRPr lang="en-US" sz="1400" b="1" dirty="0">
                <a:latin typeface="Calibri" panose="020F0502020204030204" pitchFamily="34" charset="0"/>
              </a:endParaRPr>
            </a:p>
          </p:txBody>
        </p:sp>
        <p:cxnSp>
          <p:nvCxnSpPr>
            <p:cNvPr id="24" name="Straight Arrow Connector 23"/>
            <p:cNvCxnSpPr>
              <a:stCxn id="25" idx="0"/>
              <a:endCxn id="23" idx="2"/>
            </p:cNvCxnSpPr>
            <p:nvPr/>
          </p:nvCxnSpPr>
          <p:spPr>
            <a:xfrm flipH="1" flipV="1">
              <a:off x="4608005" y="3393987"/>
              <a:ext cx="12706" cy="32829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Rounded Rectangle 24"/>
            <p:cNvSpPr/>
            <p:nvPr/>
          </p:nvSpPr>
          <p:spPr>
            <a:xfrm>
              <a:off x="2713911" y="3722278"/>
              <a:ext cx="3813599" cy="6326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b="1" dirty="0" smtClean="0">
                  <a:latin typeface="Calibri" panose="020F0502020204030204" pitchFamily="34" charset="0"/>
                </a:rPr>
                <a:t>BUSINESS STAKEHOLDERS</a:t>
              </a:r>
              <a:endParaRPr lang="en-US" sz="1600" b="1" dirty="0">
                <a:latin typeface="Calibri" panose="020F0502020204030204" pitchFamily="34" charset="0"/>
              </a:endParaRPr>
            </a:p>
          </p:txBody>
        </p:sp>
        <p:sp>
          <p:nvSpPr>
            <p:cNvPr id="26" name="Rounded Rectangle 25"/>
            <p:cNvSpPr/>
            <p:nvPr/>
          </p:nvSpPr>
          <p:spPr>
            <a:xfrm>
              <a:off x="3635895" y="4767254"/>
              <a:ext cx="1944216" cy="50405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Community</a:t>
              </a:r>
              <a:endParaRPr lang="en-US" sz="1400" b="1" dirty="0">
                <a:latin typeface="Calibri" panose="020F0502020204030204" pitchFamily="34" charset="0"/>
              </a:endParaRPr>
            </a:p>
          </p:txBody>
        </p:sp>
        <p:cxnSp>
          <p:nvCxnSpPr>
            <p:cNvPr id="27" name="Straight Arrow Connector 26"/>
            <p:cNvCxnSpPr>
              <a:stCxn id="25" idx="2"/>
              <a:endCxn id="26" idx="0"/>
            </p:cNvCxnSpPr>
            <p:nvPr/>
          </p:nvCxnSpPr>
          <p:spPr>
            <a:xfrm flipH="1">
              <a:off x="4608003" y="4354974"/>
              <a:ext cx="12708" cy="41228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8" name="TextBox 27"/>
          <p:cNvSpPr txBox="1"/>
          <p:nvPr/>
        </p:nvSpPr>
        <p:spPr>
          <a:xfrm>
            <a:off x="508231" y="3933670"/>
            <a:ext cx="764961" cy="369332"/>
          </a:xfrm>
          <a:prstGeom prst="rect">
            <a:avLst/>
          </a:prstGeom>
          <a:solidFill>
            <a:srgbClr val="FFC000"/>
          </a:solidFill>
          <a:effectLst>
            <a:outerShdw blurRad="50800" dist="38100" dir="2700000" algn="tl" rotWithShape="0">
              <a:prstClr val="black">
                <a:alpha val="40000"/>
              </a:prstClr>
            </a:outerShdw>
          </a:effectLst>
        </p:spPr>
        <p:txBody>
          <a:bodyPr wrap="square" rtlCol="0">
            <a:spAutoFit/>
          </a:bodyPr>
          <a:lstStyle/>
          <a:p>
            <a:pPr algn="ctr"/>
            <a:r>
              <a:rPr lang="en-US" dirty="0" smtClean="0"/>
              <a:t>Start</a:t>
            </a:r>
            <a:endParaRPr lang="en-US" sz="1600" dirty="0"/>
          </a:p>
        </p:txBody>
      </p:sp>
      <p:grpSp>
        <p:nvGrpSpPr>
          <p:cNvPr id="29" name="Group 28"/>
          <p:cNvGrpSpPr/>
          <p:nvPr/>
        </p:nvGrpSpPr>
        <p:grpSpPr>
          <a:xfrm>
            <a:off x="6372201" y="4262040"/>
            <a:ext cx="1832394" cy="932334"/>
            <a:chOff x="5725087" y="3486415"/>
            <a:chExt cx="2491100" cy="1269315"/>
          </a:xfrm>
        </p:grpSpPr>
        <p:sp>
          <p:nvSpPr>
            <p:cNvPr id="30" name="Rounded Rectangle 29"/>
            <p:cNvSpPr/>
            <p:nvPr/>
          </p:nvSpPr>
          <p:spPr>
            <a:xfrm>
              <a:off x="6508232" y="4214933"/>
              <a:ext cx="1707955" cy="54079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latin typeface="Calibri" panose="020F0502020204030204" pitchFamily="34" charset="0"/>
                </a:rPr>
                <a:t>Government</a:t>
              </a:r>
              <a:endParaRPr lang="en-US" sz="1400" dirty="0">
                <a:latin typeface="Calibri" panose="020F0502020204030204" pitchFamily="34" charset="0"/>
              </a:endParaRPr>
            </a:p>
          </p:txBody>
        </p:sp>
        <p:cxnSp>
          <p:nvCxnSpPr>
            <p:cNvPr id="31" name="Straight Arrow Connector 30"/>
            <p:cNvCxnSpPr>
              <a:stCxn id="25" idx="3"/>
              <a:endCxn id="30" idx="0"/>
            </p:cNvCxnSpPr>
            <p:nvPr/>
          </p:nvCxnSpPr>
          <p:spPr>
            <a:xfrm>
              <a:off x="5725087" y="3486415"/>
              <a:ext cx="1637123" cy="72851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5" name="Group 34"/>
          <p:cNvGrpSpPr/>
          <p:nvPr/>
        </p:nvGrpSpPr>
        <p:grpSpPr>
          <a:xfrm>
            <a:off x="6372201" y="3051785"/>
            <a:ext cx="1705749" cy="1210256"/>
            <a:chOff x="5811497" y="3641402"/>
            <a:chExt cx="2267945" cy="3028285"/>
          </a:xfrm>
        </p:grpSpPr>
        <p:sp>
          <p:nvSpPr>
            <p:cNvPr id="36" name="Rounded Rectangle 35"/>
            <p:cNvSpPr/>
            <p:nvPr/>
          </p:nvSpPr>
          <p:spPr>
            <a:xfrm>
              <a:off x="6739068" y="3641402"/>
              <a:ext cx="1340374" cy="87649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Workers</a:t>
              </a:r>
              <a:endParaRPr lang="en-US" sz="1400" dirty="0">
                <a:latin typeface="Calibri" panose="020F0502020204030204" pitchFamily="34" charset="0"/>
              </a:endParaRPr>
            </a:p>
          </p:txBody>
        </p:sp>
        <p:cxnSp>
          <p:nvCxnSpPr>
            <p:cNvPr id="37" name="Straight Arrow Connector 36"/>
            <p:cNvCxnSpPr>
              <a:stCxn id="25" idx="3"/>
              <a:endCxn id="36" idx="1"/>
            </p:cNvCxnSpPr>
            <p:nvPr/>
          </p:nvCxnSpPr>
          <p:spPr>
            <a:xfrm flipV="1">
              <a:off x="5811497" y="4079650"/>
              <a:ext cx="927572" cy="259003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8" name="Rounded Rectangle 47"/>
          <p:cNvSpPr/>
          <p:nvPr/>
        </p:nvSpPr>
        <p:spPr>
          <a:xfrm>
            <a:off x="1543285" y="5810556"/>
            <a:ext cx="1592930" cy="648683"/>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Goods and Services</a:t>
            </a:r>
          </a:p>
          <a:p>
            <a:pPr algn="ctr"/>
            <a:r>
              <a:rPr lang="en-US" sz="1400" dirty="0" smtClean="0">
                <a:latin typeface="Calibri" panose="020F0502020204030204" pitchFamily="34" charset="0"/>
              </a:rPr>
              <a:t>Quality</a:t>
            </a:r>
          </a:p>
          <a:p>
            <a:pPr algn="ctr"/>
            <a:r>
              <a:rPr lang="en-US" sz="1400" dirty="0" smtClean="0">
                <a:latin typeface="Calibri" panose="020F0502020204030204" pitchFamily="34" charset="0"/>
              </a:rPr>
              <a:t>Good Value</a:t>
            </a:r>
            <a:endParaRPr lang="en-US" sz="1400" dirty="0">
              <a:latin typeface="Calibri" panose="020F0502020204030204" pitchFamily="34" charset="0"/>
            </a:endParaRPr>
          </a:p>
        </p:txBody>
      </p:sp>
      <p:sp>
        <p:nvSpPr>
          <p:cNvPr id="49" name="Rounded Rectangle 48"/>
          <p:cNvSpPr/>
          <p:nvPr/>
        </p:nvSpPr>
        <p:spPr>
          <a:xfrm>
            <a:off x="4499992" y="2044030"/>
            <a:ext cx="1008111" cy="70986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Salaries</a:t>
            </a:r>
          </a:p>
          <a:p>
            <a:pPr algn="ctr"/>
            <a:r>
              <a:rPr lang="en-US" sz="1400" dirty="0" smtClean="0">
                <a:latin typeface="Calibri" panose="020F0502020204030204" pitchFamily="34" charset="0"/>
              </a:rPr>
              <a:t>Status</a:t>
            </a:r>
          </a:p>
          <a:p>
            <a:pPr algn="ctr"/>
            <a:r>
              <a:rPr lang="en-US" sz="1400" dirty="0" smtClean="0">
                <a:latin typeface="Calibri" panose="020F0502020204030204" pitchFamily="34" charset="0"/>
              </a:rPr>
              <a:t>Control</a:t>
            </a:r>
            <a:endParaRPr lang="en-US" sz="1400" dirty="0">
              <a:latin typeface="Calibri" panose="020F0502020204030204" pitchFamily="34" charset="0"/>
            </a:endParaRPr>
          </a:p>
        </p:txBody>
      </p:sp>
      <p:sp>
        <p:nvSpPr>
          <p:cNvPr id="51" name="Rounded Rectangle 50"/>
          <p:cNvSpPr/>
          <p:nvPr/>
        </p:nvSpPr>
        <p:spPr>
          <a:xfrm>
            <a:off x="1475656" y="2060848"/>
            <a:ext cx="1566219" cy="570863"/>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Profits</a:t>
            </a:r>
          </a:p>
          <a:p>
            <a:pPr algn="ctr"/>
            <a:r>
              <a:rPr lang="en-US" sz="1400" dirty="0" smtClean="0">
                <a:latin typeface="Calibri" panose="020F0502020204030204" pitchFamily="34" charset="0"/>
              </a:rPr>
              <a:t>Return on Capital</a:t>
            </a:r>
            <a:endParaRPr lang="en-US" sz="1400" dirty="0">
              <a:latin typeface="Calibri" panose="020F0502020204030204" pitchFamily="34" charset="0"/>
            </a:endParaRPr>
          </a:p>
        </p:txBody>
      </p:sp>
      <p:sp>
        <p:nvSpPr>
          <p:cNvPr id="52" name="Rounded Rectangle 51"/>
          <p:cNvSpPr/>
          <p:nvPr/>
        </p:nvSpPr>
        <p:spPr>
          <a:xfrm>
            <a:off x="6763670" y="2064653"/>
            <a:ext cx="1624754" cy="64393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Incomes</a:t>
            </a:r>
          </a:p>
          <a:p>
            <a:pPr algn="ctr"/>
            <a:r>
              <a:rPr lang="en-US" sz="1400" dirty="0" smtClean="0">
                <a:latin typeface="Calibri" panose="020F0502020204030204" pitchFamily="34" charset="0"/>
              </a:rPr>
              <a:t>Job Security</a:t>
            </a:r>
          </a:p>
          <a:p>
            <a:pPr algn="ctr"/>
            <a:r>
              <a:rPr lang="en-US" sz="1400" dirty="0" smtClean="0">
                <a:latin typeface="Calibri" panose="020F0502020204030204" pitchFamily="34" charset="0"/>
              </a:rPr>
              <a:t>Satisfying Work</a:t>
            </a:r>
            <a:endParaRPr lang="en-US" sz="1400" dirty="0">
              <a:latin typeface="Calibri" panose="020F0502020204030204" pitchFamily="34" charset="0"/>
            </a:endParaRPr>
          </a:p>
        </p:txBody>
      </p:sp>
      <p:sp>
        <p:nvSpPr>
          <p:cNvPr id="53" name="Rounded Rectangle 52"/>
          <p:cNvSpPr/>
          <p:nvPr/>
        </p:nvSpPr>
        <p:spPr>
          <a:xfrm>
            <a:off x="4213408" y="5802855"/>
            <a:ext cx="1654736" cy="656383"/>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Jobs</a:t>
            </a:r>
          </a:p>
          <a:p>
            <a:pPr algn="ctr"/>
            <a:r>
              <a:rPr lang="en-US" sz="1400" dirty="0" smtClean="0">
                <a:latin typeface="Calibri" panose="020F0502020204030204" pitchFamily="34" charset="0"/>
              </a:rPr>
              <a:t>Clean Environment</a:t>
            </a:r>
            <a:endParaRPr lang="en-US" sz="1400" dirty="0">
              <a:latin typeface="Calibri" panose="020F0502020204030204" pitchFamily="34" charset="0"/>
            </a:endParaRPr>
          </a:p>
          <a:p>
            <a:pPr algn="ctr"/>
            <a:r>
              <a:rPr lang="en-US" sz="1400" dirty="0" smtClean="0">
                <a:latin typeface="Calibri" panose="020F0502020204030204" pitchFamily="34" charset="0"/>
              </a:rPr>
              <a:t>Safe products</a:t>
            </a:r>
          </a:p>
        </p:txBody>
      </p:sp>
      <p:sp>
        <p:nvSpPr>
          <p:cNvPr id="54" name="Rounded Rectangle 53"/>
          <p:cNvSpPr/>
          <p:nvPr/>
        </p:nvSpPr>
        <p:spPr>
          <a:xfrm>
            <a:off x="6444208" y="5838131"/>
            <a:ext cx="2252157" cy="648683"/>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Employment</a:t>
            </a:r>
          </a:p>
          <a:p>
            <a:pPr algn="ctr"/>
            <a:r>
              <a:rPr lang="en-US" sz="1400" dirty="0" smtClean="0">
                <a:latin typeface="Calibri" panose="020F0502020204030204" pitchFamily="34" charset="0"/>
              </a:rPr>
              <a:t>Taxes</a:t>
            </a:r>
          </a:p>
          <a:p>
            <a:pPr algn="ctr"/>
            <a:r>
              <a:rPr lang="en-US" sz="1400" dirty="0" smtClean="0">
                <a:latin typeface="Calibri" panose="020F0502020204030204" pitchFamily="34" charset="0"/>
              </a:rPr>
              <a:t>Increasing National output</a:t>
            </a:r>
            <a:endParaRPr lang="en-US" sz="1400" dirty="0">
              <a:latin typeface="Calibri" panose="020F0502020204030204" pitchFamily="34" charset="0"/>
            </a:endParaRPr>
          </a:p>
        </p:txBody>
      </p:sp>
      <p:cxnSp>
        <p:nvCxnSpPr>
          <p:cNvPr id="63" name="Straight Arrow Connector 62"/>
          <p:cNvCxnSpPr>
            <a:stCxn id="17" idx="0"/>
            <a:endCxn id="51" idx="2"/>
          </p:cNvCxnSpPr>
          <p:nvPr/>
        </p:nvCxnSpPr>
        <p:spPr>
          <a:xfrm flipH="1" flipV="1">
            <a:off x="2258766" y="2631711"/>
            <a:ext cx="8979" cy="53237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a:stCxn id="8" idx="2"/>
            <a:endCxn id="48" idx="0"/>
          </p:cNvCxnSpPr>
          <p:nvPr/>
        </p:nvCxnSpPr>
        <p:spPr>
          <a:xfrm>
            <a:off x="2339750" y="5268793"/>
            <a:ext cx="0" cy="54176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a:stCxn id="26" idx="2"/>
            <a:endCxn id="53" idx="0"/>
          </p:cNvCxnSpPr>
          <p:nvPr/>
        </p:nvCxnSpPr>
        <p:spPr>
          <a:xfrm>
            <a:off x="5031175" y="5221309"/>
            <a:ext cx="9601" cy="58154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23" idx="0"/>
            <a:endCxn id="49" idx="2"/>
          </p:cNvCxnSpPr>
          <p:nvPr/>
        </p:nvCxnSpPr>
        <p:spPr>
          <a:xfrm flipH="1" flipV="1">
            <a:off x="5004048" y="2753895"/>
            <a:ext cx="27128" cy="74711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a:stCxn id="36" idx="0"/>
            <a:endCxn id="52" idx="2"/>
          </p:cNvCxnSpPr>
          <p:nvPr/>
        </p:nvCxnSpPr>
        <p:spPr>
          <a:xfrm flipV="1">
            <a:off x="7573894" y="2708590"/>
            <a:ext cx="2153" cy="34319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a:stCxn id="30" idx="2"/>
            <a:endCxn id="54" idx="0"/>
          </p:cNvCxnSpPr>
          <p:nvPr/>
        </p:nvCxnSpPr>
        <p:spPr>
          <a:xfrm flipH="1">
            <a:off x="7570287" y="5194375"/>
            <a:ext cx="6142" cy="64375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4664103"/>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8"/>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childTnLst>
                    </p:cTn>
                  </p:par>
                </p:childTnLst>
              </p:cTn>
              <p:nextCondLst>
                <p:cond evt="onClick" delay="0">
                  <p:tgtEl>
                    <p:spTgt spid="28"/>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632848" cy="742066"/>
          </a:xfrm>
        </p:spPr>
        <p:txBody>
          <a:bodyPr>
            <a:noAutofit/>
          </a:bodyPr>
          <a:lstStyle/>
          <a:p>
            <a:r>
              <a:rPr lang="en-GB" sz="4200" dirty="0" smtClean="0"/>
              <a:t>Exam-style Questions - Paper 1</a:t>
            </a:r>
            <a:endParaRPr lang="en-GB" sz="4200" b="1" dirty="0" smtClean="0"/>
          </a:p>
        </p:txBody>
      </p:sp>
      <p:sp>
        <p:nvSpPr>
          <p:cNvPr id="8" name="TextBox 7">
            <a:hlinkClick r:id="rId3" action="ppaction://hlinkfile"/>
          </p:cNvPr>
          <p:cNvSpPr txBox="1"/>
          <p:nvPr/>
        </p:nvSpPr>
        <p:spPr>
          <a:xfrm>
            <a:off x="8460110" y="4005064"/>
            <a:ext cx="360040" cy="584775"/>
          </a:xfrm>
          <a:prstGeom prst="rect">
            <a:avLst/>
          </a:prstGeom>
          <a:noFill/>
        </p:spPr>
        <p:txBody>
          <a:bodyPr wrap="square" rtlCol="0">
            <a:spAutoFit/>
          </a:bodyPr>
          <a:lstStyle/>
          <a:p>
            <a:r>
              <a:rPr lang="en-US" sz="3200" dirty="0" smtClean="0">
                <a:solidFill>
                  <a:srgbClr val="0070C0"/>
                </a:solidFill>
              </a:rPr>
              <a:t>?</a:t>
            </a:r>
            <a:endParaRPr lang="en-GB" dirty="0">
              <a:solidFill>
                <a:srgbClr val="0070C0"/>
              </a:solidFill>
            </a:endParaRPr>
          </a:p>
        </p:txBody>
      </p:sp>
      <p:sp>
        <p:nvSpPr>
          <p:cNvPr id="2" name="Rectangle 1"/>
          <p:cNvSpPr/>
          <p:nvPr/>
        </p:nvSpPr>
        <p:spPr>
          <a:xfrm>
            <a:off x="251520" y="1064925"/>
            <a:ext cx="8568630" cy="5324535"/>
          </a:xfrm>
          <a:prstGeom prst="rect">
            <a:avLst/>
          </a:prstGeom>
        </p:spPr>
        <p:txBody>
          <a:bodyPr wrap="square">
            <a:spAutoFit/>
          </a:bodyPr>
          <a:lstStyle/>
          <a:p>
            <a:pPr marL="346075" lvl="0" indent="-346075">
              <a:buClr>
                <a:srgbClr val="00B050"/>
              </a:buClr>
              <a:buFont typeface="+mj-lt"/>
              <a:buAutoNum type="arabicPeriod"/>
            </a:pPr>
            <a:r>
              <a:rPr lang="en-US" sz="2000" dirty="0">
                <a:latin typeface="Calibri" panose="020F0502020204030204" pitchFamily="34" charset="0"/>
              </a:rPr>
              <a:t>Asser and his partner Ali decided to start a business selling flowers called A and A Blooms. They agreed on the business objectives they would set. There are several other shops in their town and there is much competition. Asser and Ali had very little cash to start their shop, however, after 5 years running, it is still open.</a:t>
            </a:r>
          </a:p>
          <a:p>
            <a:pPr marL="346075" lvl="0" indent="0">
              <a:buClr>
                <a:srgbClr val="00B050"/>
              </a:buClr>
              <a:buFont typeface="Wingdings 3" panose="05040102010807070707" pitchFamily="18" charset="2"/>
              <a:buNone/>
            </a:pPr>
            <a:r>
              <a:rPr lang="en-US" sz="2000" dirty="0">
                <a:latin typeface="Calibri" panose="020F0502020204030204" pitchFamily="34" charset="0"/>
              </a:rPr>
              <a:t>Business objectives have changed, , there are plans to open 2 or 3 new shops, perhaps by taking over some of their competitors. The business now employs 5 workers and uses several local flower growers as suppliers.</a:t>
            </a:r>
          </a:p>
          <a:p>
            <a:pPr marL="630238" lvl="0" indent="-342900">
              <a:buClr>
                <a:srgbClr val="00B050"/>
              </a:buClr>
              <a:buFont typeface="+mj-lt"/>
              <a:buAutoNum type="alphaLcParenR"/>
              <a:tabLst/>
            </a:pPr>
            <a:r>
              <a:rPr lang="en-US" sz="2000" dirty="0">
                <a:latin typeface="Calibri" panose="020F0502020204030204" pitchFamily="34" charset="0"/>
              </a:rPr>
              <a:t>What is meant by ‘business objective’? [2]</a:t>
            </a:r>
          </a:p>
          <a:p>
            <a:pPr marL="630238" lvl="0" indent="-342900">
              <a:buClr>
                <a:srgbClr val="00B050"/>
              </a:buClr>
              <a:buFont typeface="+mj-lt"/>
              <a:buAutoNum type="alphaLcParenR"/>
              <a:tabLst/>
            </a:pPr>
            <a:r>
              <a:rPr lang="en-US" sz="2000" dirty="0">
                <a:latin typeface="Calibri" panose="020F0502020204030204" pitchFamily="34" charset="0"/>
              </a:rPr>
              <a:t>Identify </a:t>
            </a:r>
            <a:r>
              <a:rPr lang="en-US" sz="2000" b="1" dirty="0">
                <a:latin typeface="Calibri" panose="020F0502020204030204" pitchFamily="34" charset="0"/>
              </a:rPr>
              <a:t>two</a:t>
            </a:r>
            <a:r>
              <a:rPr lang="en-US" sz="2000" dirty="0">
                <a:latin typeface="Calibri" panose="020F0502020204030204" pitchFamily="34" charset="0"/>
              </a:rPr>
              <a:t> of A and A Blooms' stakeholders, other than workers and suppliers. [2]</a:t>
            </a:r>
          </a:p>
          <a:p>
            <a:pPr marL="630238" lvl="0" indent="-342900">
              <a:buClr>
                <a:srgbClr val="00B050"/>
              </a:buClr>
              <a:buFont typeface="+mj-lt"/>
              <a:buAutoNum type="alphaLcParenR"/>
              <a:tabLst/>
            </a:pPr>
            <a:r>
              <a:rPr lang="en-US" sz="2000" dirty="0">
                <a:latin typeface="Calibri" panose="020F0502020204030204" pitchFamily="34" charset="0"/>
              </a:rPr>
              <a:t>Identify and explain </a:t>
            </a:r>
            <a:r>
              <a:rPr lang="en-US" sz="2000" b="1" dirty="0">
                <a:latin typeface="Calibri" panose="020F0502020204030204" pitchFamily="34" charset="0"/>
              </a:rPr>
              <a:t>two</a:t>
            </a:r>
            <a:r>
              <a:rPr lang="en-US" sz="2000" dirty="0">
                <a:latin typeface="Calibri" panose="020F0502020204030204" pitchFamily="34" charset="0"/>
              </a:rPr>
              <a:t> likely business objectives of A and A Blooms when the business was first established. [4]</a:t>
            </a:r>
          </a:p>
          <a:p>
            <a:pPr marL="630238" lvl="0" indent="-342900">
              <a:buClr>
                <a:srgbClr val="00B050"/>
              </a:buClr>
              <a:buFont typeface="+mj-lt"/>
              <a:buAutoNum type="alphaLcParenR"/>
              <a:tabLst/>
            </a:pPr>
            <a:r>
              <a:rPr lang="en-US" sz="2000" dirty="0">
                <a:latin typeface="Calibri" panose="020F0502020204030204" pitchFamily="34" charset="0"/>
              </a:rPr>
              <a:t>Identify and explain </a:t>
            </a:r>
            <a:r>
              <a:rPr lang="en-US" sz="2000" b="1" dirty="0">
                <a:latin typeface="Calibri" panose="020F0502020204030204" pitchFamily="34" charset="0"/>
              </a:rPr>
              <a:t>two</a:t>
            </a:r>
            <a:r>
              <a:rPr lang="en-US" sz="2000" dirty="0">
                <a:latin typeface="Calibri" panose="020F0502020204030204" pitchFamily="34" charset="0"/>
              </a:rPr>
              <a:t> likely reasons why Asser and Ali have changed the business objectives of A and A Blooms. [6]</a:t>
            </a:r>
          </a:p>
          <a:p>
            <a:pPr marL="630238" lvl="0" indent="-342900">
              <a:buClr>
                <a:srgbClr val="00B050"/>
              </a:buClr>
              <a:buFont typeface="+mj-lt"/>
              <a:buAutoNum type="alphaLcParenR"/>
              <a:tabLst/>
            </a:pPr>
            <a:r>
              <a:rPr lang="en-US" sz="2000" dirty="0">
                <a:latin typeface="Calibri" panose="020F0502020204030204" pitchFamily="34" charset="0"/>
              </a:rPr>
              <a:t>Do you think that setting business objectives for A and A Blooms will make sure the business is successful? Justify your answer? [6]</a:t>
            </a:r>
          </a:p>
        </p:txBody>
      </p:sp>
    </p:spTree>
    <p:extLst>
      <p:ext uri="{BB962C8B-B14F-4D97-AF65-F5344CB8AC3E}">
        <p14:creationId xmlns:p14="http://schemas.microsoft.com/office/powerpoint/2010/main" val="3675067894"/>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632848" cy="742066"/>
          </a:xfrm>
        </p:spPr>
        <p:txBody>
          <a:bodyPr>
            <a:noAutofit/>
          </a:bodyPr>
          <a:lstStyle/>
          <a:p>
            <a:r>
              <a:rPr lang="en-GB" sz="4200" dirty="0" smtClean="0"/>
              <a:t>Exam-style Questions - Paper 1</a:t>
            </a:r>
            <a:endParaRPr lang="en-GB" sz="4200" b="1" dirty="0" smtClean="0"/>
          </a:p>
        </p:txBody>
      </p:sp>
      <p:sp>
        <p:nvSpPr>
          <p:cNvPr id="6" name="TextBox 5">
            <a:hlinkClick r:id="rId3" action="ppaction://hlinkfile"/>
          </p:cNvPr>
          <p:cNvSpPr txBox="1"/>
          <p:nvPr/>
        </p:nvSpPr>
        <p:spPr>
          <a:xfrm>
            <a:off x="8460110" y="4005064"/>
            <a:ext cx="360040" cy="584775"/>
          </a:xfrm>
          <a:prstGeom prst="rect">
            <a:avLst/>
          </a:prstGeom>
          <a:noFill/>
        </p:spPr>
        <p:txBody>
          <a:bodyPr wrap="square" rtlCol="0">
            <a:spAutoFit/>
          </a:bodyPr>
          <a:lstStyle/>
          <a:p>
            <a:r>
              <a:rPr lang="en-US" sz="3200" dirty="0" smtClean="0">
                <a:solidFill>
                  <a:srgbClr val="0070C0"/>
                </a:solidFill>
              </a:rPr>
              <a:t>?</a:t>
            </a:r>
            <a:endParaRPr lang="en-GB" dirty="0">
              <a:solidFill>
                <a:srgbClr val="0070C0"/>
              </a:solidFill>
            </a:endParaRPr>
          </a:p>
        </p:txBody>
      </p:sp>
      <p:sp>
        <p:nvSpPr>
          <p:cNvPr id="2" name="Rectangle 1"/>
          <p:cNvSpPr/>
          <p:nvPr/>
        </p:nvSpPr>
        <p:spPr>
          <a:xfrm>
            <a:off x="269776" y="1052736"/>
            <a:ext cx="8550374" cy="5324535"/>
          </a:xfrm>
          <a:prstGeom prst="rect">
            <a:avLst/>
          </a:prstGeom>
        </p:spPr>
        <p:txBody>
          <a:bodyPr wrap="square">
            <a:spAutoFit/>
          </a:bodyPr>
          <a:lstStyle/>
          <a:p>
            <a:pPr marL="457200" lvl="0" indent="-457200">
              <a:buClr>
                <a:srgbClr val="00B050"/>
              </a:buClr>
              <a:buFont typeface="+mj-lt"/>
              <a:buAutoNum type="arabicParenR" startAt="2"/>
            </a:pPr>
            <a:r>
              <a:rPr lang="en-US" sz="2000" dirty="0">
                <a:latin typeface="Calibri" panose="020F0502020204030204" pitchFamily="34" charset="0"/>
              </a:rPr>
              <a:t>The Big Pit Mining business (BPM) owns and operates coal and gold mines in several countries. It employs thousands of workers, most of them working in dangerous conditions on low pay. Rubbish from the mines is often dumped in local rivers. ‘Making higher profits and raising higher returns to our shareholders are the most important objectives’ said the Managing Director of BPM to the senior managers recently. ‘Shareholders are our most important stakeholder group’ the Manager added.</a:t>
            </a:r>
          </a:p>
          <a:p>
            <a:pPr marL="803275" lvl="0" indent="-407988">
              <a:buClr>
                <a:srgbClr val="00B050"/>
              </a:buClr>
              <a:buFont typeface="+mj-lt"/>
              <a:buAutoNum type="alphaLcParenR"/>
            </a:pPr>
            <a:r>
              <a:rPr lang="en-US" sz="2000" dirty="0">
                <a:latin typeface="Calibri" panose="020F0502020204030204" pitchFamily="34" charset="0"/>
              </a:rPr>
              <a:t>What is meant by ‘stakeholders’? [2]</a:t>
            </a:r>
          </a:p>
          <a:p>
            <a:pPr marL="803275" lvl="0" indent="-407988">
              <a:buClr>
                <a:srgbClr val="00B050"/>
              </a:buClr>
              <a:buFont typeface="+mj-lt"/>
              <a:buAutoNum type="alphaLcParenR"/>
            </a:pPr>
            <a:r>
              <a:rPr lang="en-US" sz="2000" dirty="0">
                <a:latin typeface="Calibri" panose="020F0502020204030204" pitchFamily="34" charset="0"/>
              </a:rPr>
              <a:t>Identify </a:t>
            </a:r>
            <a:r>
              <a:rPr lang="en-US" sz="2000" b="1" dirty="0">
                <a:latin typeface="Calibri" panose="020F0502020204030204" pitchFamily="34" charset="0"/>
              </a:rPr>
              <a:t>two</a:t>
            </a:r>
            <a:r>
              <a:rPr lang="en-US" sz="2000" dirty="0">
                <a:latin typeface="Calibri" panose="020F0502020204030204" pitchFamily="34" charset="0"/>
              </a:rPr>
              <a:t> objectives the managers might set for BPM apart from profits and returns to shareholders. [2]</a:t>
            </a:r>
          </a:p>
          <a:p>
            <a:pPr marL="803275" lvl="0" indent="-407988">
              <a:buClr>
                <a:srgbClr val="00B050"/>
              </a:buClr>
              <a:buFont typeface="+mj-lt"/>
              <a:buAutoNum type="alphaLcParenR"/>
            </a:pPr>
            <a:r>
              <a:rPr lang="en-US" sz="2000" dirty="0">
                <a:latin typeface="Calibri" panose="020F0502020204030204" pitchFamily="34" charset="0"/>
              </a:rPr>
              <a:t>Identify and explain </a:t>
            </a:r>
            <a:r>
              <a:rPr lang="en-US" sz="2000" b="1" dirty="0">
                <a:latin typeface="Calibri" panose="020F0502020204030204" pitchFamily="34" charset="0"/>
              </a:rPr>
              <a:t>two</a:t>
            </a:r>
            <a:r>
              <a:rPr lang="en-US" sz="2000" dirty="0">
                <a:latin typeface="Calibri" panose="020F0502020204030204" pitchFamily="34" charset="0"/>
              </a:rPr>
              <a:t> possible reasons why BPM has profit as an objective. [4]</a:t>
            </a:r>
          </a:p>
          <a:p>
            <a:pPr marL="803275" lvl="0" indent="-407988">
              <a:buClr>
                <a:srgbClr val="00B050"/>
              </a:buClr>
              <a:buFont typeface="+mj-lt"/>
              <a:buAutoNum type="alphaLcParenR"/>
            </a:pPr>
            <a:r>
              <a:rPr lang="en-US" sz="2000" dirty="0">
                <a:latin typeface="Calibri" panose="020F0502020204030204" pitchFamily="34" charset="0"/>
              </a:rPr>
              <a:t>Identify and explain how a decision to open a new BPM mine might affect </a:t>
            </a:r>
            <a:r>
              <a:rPr lang="en-US" sz="2000" b="1" dirty="0">
                <a:latin typeface="Calibri" panose="020F0502020204030204" pitchFamily="34" charset="0"/>
              </a:rPr>
              <a:t>two </a:t>
            </a:r>
            <a:r>
              <a:rPr lang="en-US" sz="2000" dirty="0">
                <a:latin typeface="Calibri" panose="020F0502020204030204" pitchFamily="34" charset="0"/>
              </a:rPr>
              <a:t>stakeholder groups. [6]</a:t>
            </a:r>
          </a:p>
          <a:p>
            <a:pPr marL="803275" lvl="0" indent="-407988">
              <a:buClr>
                <a:srgbClr val="00B050"/>
              </a:buClr>
              <a:buFont typeface="+mj-lt"/>
              <a:buAutoNum type="alphaLcParenR"/>
            </a:pPr>
            <a:r>
              <a:rPr lang="en-US" sz="2000" dirty="0">
                <a:latin typeface="Calibri" panose="020F0502020204030204" pitchFamily="34" charset="0"/>
              </a:rPr>
              <a:t>Do you agree with the Managing Director when it was said that shareholders are the most important stakeholder group? Justify your answer. [6]</a:t>
            </a:r>
          </a:p>
        </p:txBody>
      </p:sp>
    </p:spTree>
    <p:extLst>
      <p:ext uri="{BB962C8B-B14F-4D97-AF65-F5344CB8AC3E}">
        <p14:creationId xmlns:p14="http://schemas.microsoft.com/office/powerpoint/2010/main" val="1607803344"/>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8568952" cy="4708981"/>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000" dirty="0" smtClean="0"/>
              <a:t>How </a:t>
            </a:r>
            <a:r>
              <a:rPr lang="en-US" sz="2000" dirty="0"/>
              <a:t>businesses respond to the different and sometimes conflicting objectives of different </a:t>
            </a:r>
            <a:r>
              <a:rPr lang="en-US" sz="2000" dirty="0" smtClean="0"/>
              <a:t>stakeholders differs from company to company and the nature of that objective. Sometimes things can be ignored for the greater good, or for profit purposes, sometimes conflict resolution happens to alleviate the pressure, and sometimes there will be compromise. How a company reacts depends upon:</a:t>
            </a:r>
            <a:endParaRPr lang="en-US" sz="2000" dirty="0"/>
          </a:p>
          <a:p>
            <a:pPr marL="635000" indent="-342900">
              <a:buClr>
                <a:srgbClr val="00B050"/>
              </a:buClr>
              <a:buFont typeface="Arial" panose="020B0604020202020204" pitchFamily="34" charset="0"/>
              <a:buChar char="•"/>
            </a:pPr>
            <a:r>
              <a:rPr lang="en-US" sz="2000" dirty="0" smtClean="0"/>
              <a:t>The </a:t>
            </a:r>
            <a:r>
              <a:rPr lang="en-US" sz="2000" dirty="0"/>
              <a:t>degree of influence individual stakeholders possess is likely to determine how businesses respond to the individual stakeholder’s objectives. </a:t>
            </a:r>
          </a:p>
          <a:p>
            <a:pPr marL="635000" indent="-342900">
              <a:buClr>
                <a:srgbClr val="00B050"/>
              </a:buClr>
              <a:buFont typeface="Arial" panose="020B0604020202020204" pitchFamily="34" charset="0"/>
              <a:buChar char="•"/>
            </a:pPr>
            <a:r>
              <a:rPr lang="en-US" sz="2000" dirty="0" smtClean="0"/>
              <a:t>Conflict </a:t>
            </a:r>
            <a:r>
              <a:rPr lang="en-US" sz="2000" dirty="0"/>
              <a:t>resolution and conflict management of stakeholder objectives, </a:t>
            </a:r>
          </a:p>
          <a:p>
            <a:pPr marL="635000" indent="-342900">
              <a:buClr>
                <a:srgbClr val="00B050"/>
              </a:buClr>
              <a:buFont typeface="Arial" panose="020B0604020202020204" pitchFamily="34" charset="0"/>
              <a:buChar char="•"/>
            </a:pPr>
            <a:r>
              <a:rPr lang="en-US" sz="2000" dirty="0" smtClean="0"/>
              <a:t>The </a:t>
            </a:r>
            <a:r>
              <a:rPr lang="en-US" sz="2000" dirty="0"/>
              <a:t>benefits and drawbacks of meeting stakeholder needs</a:t>
            </a:r>
            <a:r>
              <a:rPr lang="en-US" sz="2000" dirty="0" smtClean="0"/>
              <a:t>.</a:t>
            </a:r>
            <a:endParaRPr lang="en-GB" sz="2000" dirty="0"/>
          </a:p>
          <a:p>
            <a:pPr>
              <a:buClr>
                <a:srgbClr val="00B050"/>
              </a:buClr>
            </a:pPr>
            <a:r>
              <a:rPr lang="en-GB" sz="2000" b="1" dirty="0" smtClean="0">
                <a:solidFill>
                  <a:srgbClr val="FF0000"/>
                </a:solidFill>
              </a:rPr>
              <a:t>P5.4 – Task 10 </a:t>
            </a:r>
            <a:r>
              <a:rPr lang="en-GB" sz="2000" dirty="0" smtClean="0">
                <a:solidFill>
                  <a:srgbClr val="FF0000"/>
                </a:solidFill>
              </a:rPr>
              <a:t>- For each of the tasks on slide 20, and using the table below, rank and describe the chances of changing the decisions of the business decision. </a:t>
            </a:r>
            <a:endParaRPr lang="en-GB" sz="200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3200" dirty="0" smtClean="0"/>
              <a:t>5.4 – Business Response to Stakeholder Conflicts</a:t>
            </a:r>
            <a:endParaRPr lang="en-GB" sz="3200" dirty="0"/>
          </a:p>
        </p:txBody>
      </p:sp>
      <p:graphicFrame>
        <p:nvGraphicFramePr>
          <p:cNvPr id="2" name="Table 1"/>
          <p:cNvGraphicFramePr>
            <a:graphicFrameLocks noGrp="1"/>
          </p:cNvGraphicFramePr>
          <p:nvPr>
            <p:extLst>
              <p:ext uri="{D42A27DB-BD31-4B8C-83A1-F6EECF244321}">
                <p14:modId xmlns:p14="http://schemas.microsoft.com/office/powerpoint/2010/main" val="2852146795"/>
              </p:ext>
            </p:extLst>
          </p:nvPr>
        </p:nvGraphicFramePr>
        <p:xfrm>
          <a:off x="268040" y="5733256"/>
          <a:ext cx="8552432" cy="897885"/>
        </p:xfrm>
        <a:graphic>
          <a:graphicData uri="http://schemas.openxmlformats.org/drawingml/2006/table">
            <a:tbl>
              <a:tblPr firstRow="1" bandRow="1">
                <a:tableStyleId>{5C22544A-7EE6-4342-B048-85BDC9FD1C3A}</a:tableStyleId>
              </a:tblPr>
              <a:tblGrid>
                <a:gridCol w="847576"/>
                <a:gridCol w="1080120"/>
                <a:gridCol w="1656184"/>
                <a:gridCol w="1872208"/>
                <a:gridCol w="2088232"/>
                <a:gridCol w="1008112"/>
              </a:tblGrid>
              <a:tr h="527045">
                <a:tc>
                  <a:txBody>
                    <a:bodyPr/>
                    <a:lstStyle/>
                    <a:p>
                      <a:r>
                        <a:rPr lang="en-GB" sz="1400" dirty="0" smtClean="0">
                          <a:latin typeface="Arial" panose="020B0604020202020204" pitchFamily="34" charset="0"/>
                          <a:cs typeface="Arial" panose="020B0604020202020204" pitchFamily="34" charset="0"/>
                        </a:rPr>
                        <a:t>Issue</a:t>
                      </a:r>
                      <a:endParaRPr lang="en-GB" sz="1400"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Degree of Influence</a:t>
                      </a:r>
                      <a:endParaRPr lang="en-GB" sz="1400"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Conflict solution</a:t>
                      </a:r>
                      <a:r>
                        <a:rPr lang="en-GB" sz="1400" baseline="0" dirty="0" smtClean="0">
                          <a:latin typeface="Arial" panose="020B0604020202020204" pitchFamily="34" charset="0"/>
                          <a:cs typeface="Arial" panose="020B0604020202020204" pitchFamily="34" charset="0"/>
                        </a:rPr>
                        <a:t> chance</a:t>
                      </a:r>
                      <a:endParaRPr lang="en-GB" sz="1400"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Benefits of meeting stakeholder</a:t>
                      </a:r>
                      <a:r>
                        <a:rPr lang="en-GB" sz="1400" baseline="0" dirty="0" smtClean="0">
                          <a:latin typeface="Arial" panose="020B0604020202020204" pitchFamily="34" charset="0"/>
                          <a:cs typeface="Arial" panose="020B0604020202020204" pitchFamily="34" charset="0"/>
                        </a:rPr>
                        <a:t> needs</a:t>
                      </a:r>
                      <a:endParaRPr lang="en-GB" sz="14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Arial" panose="020B0604020202020204" pitchFamily="34" charset="0"/>
                          <a:cs typeface="Arial" panose="020B0604020202020204" pitchFamily="34" charset="0"/>
                        </a:rPr>
                        <a:t>Drawbacks of meeting stakeholder</a:t>
                      </a:r>
                      <a:r>
                        <a:rPr lang="en-GB" sz="1400" baseline="0" dirty="0" smtClean="0">
                          <a:latin typeface="Arial" panose="020B0604020202020204" pitchFamily="34" charset="0"/>
                          <a:cs typeface="Arial" panose="020B0604020202020204" pitchFamily="34" charset="0"/>
                        </a:rPr>
                        <a:t> needs</a:t>
                      </a:r>
                      <a:endParaRPr lang="en-GB" sz="1400" dirty="0" smtClean="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Likely outcome</a:t>
                      </a:r>
                      <a:endParaRPr lang="en-GB" sz="1400" dirty="0">
                        <a:latin typeface="Arial" panose="020B0604020202020204" pitchFamily="34" charset="0"/>
                        <a:cs typeface="Arial" panose="020B0604020202020204" pitchFamily="34" charset="0"/>
                      </a:endParaRPr>
                    </a:p>
                  </a:txBody>
                  <a:tcPr/>
                </a:tc>
              </a:tr>
              <a:tr h="370840">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c>
                  <a:txBody>
                    <a:bodyPr/>
                    <a:lstStyle/>
                    <a:p>
                      <a:endParaRPr lang="en-GB" sz="1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108592908"/>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632311"/>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dirty="0" smtClean="0"/>
              <a:t>Stakeholders might </a:t>
            </a:r>
            <a:r>
              <a:rPr lang="en-US" dirty="0"/>
              <a:t>have different </a:t>
            </a:r>
            <a:r>
              <a:rPr lang="en-US" dirty="0" smtClean="0"/>
              <a:t>expectations </a:t>
            </a:r>
            <a:r>
              <a:rPr lang="en-US" dirty="0"/>
              <a:t>of a business. For </a:t>
            </a:r>
            <a:r>
              <a:rPr lang="en-US" dirty="0" smtClean="0"/>
              <a:t>example</a:t>
            </a:r>
            <a:r>
              <a:rPr lang="en-US" dirty="0"/>
              <a:t>:</a:t>
            </a:r>
          </a:p>
          <a:p>
            <a:pPr marL="342900" indent="-342900">
              <a:buClr>
                <a:srgbClr val="00B050"/>
              </a:buClr>
              <a:buFont typeface="Wingdings 3" panose="05040102010807070707" pitchFamily="18" charset="2"/>
              <a:buChar char=""/>
            </a:pPr>
            <a:r>
              <a:rPr lang="en-US" b="1" dirty="0" smtClean="0"/>
              <a:t>Customers</a:t>
            </a:r>
            <a:r>
              <a:rPr lang="en-US" dirty="0" smtClean="0"/>
              <a:t> </a:t>
            </a:r>
            <a:r>
              <a:rPr lang="en-US" dirty="0"/>
              <a:t>want good-quality products at low prices, but </a:t>
            </a:r>
            <a:r>
              <a:rPr lang="en-US" dirty="0" smtClean="0"/>
              <a:t>if </a:t>
            </a:r>
            <a:r>
              <a:rPr lang="en-US" dirty="0"/>
              <a:t>the </a:t>
            </a:r>
            <a:r>
              <a:rPr lang="en-US" dirty="0" smtClean="0"/>
              <a:t>highest possible profit </a:t>
            </a:r>
            <a:r>
              <a:rPr lang="en-US" dirty="0"/>
              <a:t>is to be gained then higher prices </a:t>
            </a:r>
            <a:r>
              <a:rPr lang="en-US" dirty="0" smtClean="0"/>
              <a:t>might </a:t>
            </a:r>
            <a:r>
              <a:rPr lang="en-US" dirty="0"/>
              <a:t>have to be </a:t>
            </a:r>
            <a:r>
              <a:rPr lang="en-US" dirty="0" smtClean="0"/>
              <a:t>charged. Higher </a:t>
            </a:r>
            <a:r>
              <a:rPr lang="en-US" dirty="0"/>
              <a:t>profits </a:t>
            </a:r>
            <a:r>
              <a:rPr lang="en-US" dirty="0" smtClean="0"/>
              <a:t>will </a:t>
            </a:r>
            <a:r>
              <a:rPr lang="en-US" dirty="0"/>
              <a:t>be</a:t>
            </a:r>
            <a:r>
              <a:rPr lang="en-US" i="1" dirty="0"/>
              <a:t> </a:t>
            </a:r>
            <a:r>
              <a:rPr lang="en-US" dirty="0" smtClean="0"/>
              <a:t>deserved by </a:t>
            </a:r>
            <a:r>
              <a:rPr lang="en-US" dirty="0"/>
              <a:t>shareholders because high profit can </a:t>
            </a:r>
            <a:r>
              <a:rPr lang="en-US" dirty="0" smtClean="0"/>
              <a:t>mean higher dividends </a:t>
            </a:r>
            <a:r>
              <a:rPr lang="en-US" dirty="0"/>
              <a:t>being paid </a:t>
            </a:r>
            <a:r>
              <a:rPr lang="en-US" dirty="0" smtClean="0"/>
              <a:t>to them</a:t>
            </a:r>
            <a:r>
              <a:rPr lang="en-US" dirty="0"/>
              <a:t>.</a:t>
            </a:r>
          </a:p>
          <a:p>
            <a:pPr marL="342900" indent="-342900">
              <a:buClr>
                <a:srgbClr val="00B050"/>
              </a:buClr>
              <a:buFont typeface="Wingdings 3" panose="05040102010807070707" pitchFamily="18" charset="2"/>
              <a:buChar char=""/>
            </a:pPr>
            <a:r>
              <a:rPr lang="en-US" b="1" dirty="0" smtClean="0"/>
              <a:t>Owners/shareholders</a:t>
            </a:r>
            <a:r>
              <a:rPr lang="en-US" dirty="0" smtClean="0"/>
              <a:t> </a:t>
            </a:r>
            <a:r>
              <a:rPr lang="en-US" dirty="0"/>
              <a:t>want the business to have large profits </a:t>
            </a:r>
            <a:r>
              <a:rPr lang="en-US" dirty="0" smtClean="0"/>
              <a:t>but this might be </a:t>
            </a:r>
            <a:r>
              <a:rPr lang="en-US" dirty="0"/>
              <a:t>in conflict with </a:t>
            </a:r>
            <a:r>
              <a:rPr lang="en-US" dirty="0" smtClean="0"/>
              <a:t>the </a:t>
            </a:r>
            <a:r>
              <a:rPr lang="en-US" dirty="0"/>
              <a:t>employees, who want to be </a:t>
            </a:r>
            <a:r>
              <a:rPr lang="en-US" dirty="0" smtClean="0"/>
              <a:t>paid </a:t>
            </a:r>
            <a:r>
              <a:rPr lang="en-US" dirty="0"/>
              <a:t>higher wages. </a:t>
            </a:r>
            <a:r>
              <a:rPr lang="en-US" dirty="0" smtClean="0"/>
              <a:t>Higher wages will </a:t>
            </a:r>
            <a:r>
              <a:rPr lang="en-US" dirty="0"/>
              <a:t>increase </a:t>
            </a:r>
            <a:r>
              <a:rPr lang="en-US" dirty="0" smtClean="0"/>
              <a:t>costs but </a:t>
            </a:r>
            <a:r>
              <a:rPr lang="en-US" dirty="0"/>
              <a:t>reduce </a:t>
            </a:r>
            <a:r>
              <a:rPr lang="en-US" dirty="0" smtClean="0"/>
              <a:t>profit.</a:t>
            </a:r>
            <a:endParaRPr lang="en-US" dirty="0"/>
          </a:p>
          <a:p>
            <a:pPr marL="342900" indent="-342900">
              <a:buClr>
                <a:srgbClr val="00B050"/>
              </a:buClr>
              <a:buFont typeface="Wingdings 3" panose="05040102010807070707" pitchFamily="18" charset="2"/>
              <a:buChar char=""/>
            </a:pPr>
            <a:r>
              <a:rPr lang="en-US" b="1" dirty="0" smtClean="0"/>
              <a:t>The </a:t>
            </a:r>
            <a:r>
              <a:rPr lang="en-US" b="1" dirty="0"/>
              <a:t>government</a:t>
            </a:r>
            <a:r>
              <a:rPr lang="en-US" dirty="0"/>
              <a:t> </a:t>
            </a:r>
            <a:r>
              <a:rPr lang="en-US" dirty="0" smtClean="0"/>
              <a:t>usually aims </a:t>
            </a:r>
            <a:r>
              <a:rPr lang="en-US" dirty="0"/>
              <a:t>to have lower unemployment and </a:t>
            </a:r>
            <a:r>
              <a:rPr lang="en-US" dirty="0" smtClean="0"/>
              <a:t>will therefore </a:t>
            </a:r>
            <a:r>
              <a:rPr lang="en-US" dirty="0"/>
              <a:t>be in </a:t>
            </a:r>
            <a:r>
              <a:rPr lang="en-US" dirty="0" smtClean="0"/>
              <a:t>conflict </a:t>
            </a:r>
            <a:r>
              <a:rPr lang="en-US" dirty="0"/>
              <a:t>with a business that wants to increase its use </a:t>
            </a:r>
            <a:r>
              <a:rPr lang="en-US" dirty="0" smtClean="0"/>
              <a:t>of machinery </a:t>
            </a:r>
            <a:r>
              <a:rPr lang="en-US" dirty="0"/>
              <a:t>and reduce the number of people </a:t>
            </a:r>
            <a:r>
              <a:rPr lang="en-US" dirty="0" smtClean="0"/>
              <a:t>employed</a:t>
            </a:r>
            <a:r>
              <a:rPr lang="en-US" dirty="0"/>
              <a:t>. </a:t>
            </a:r>
            <a:r>
              <a:rPr lang="en-US" dirty="0" smtClean="0"/>
              <a:t>However</a:t>
            </a:r>
            <a:r>
              <a:rPr lang="en-US" dirty="0"/>
              <a:t>, a </a:t>
            </a:r>
            <a:r>
              <a:rPr lang="en-US" dirty="0" smtClean="0"/>
              <a:t>change in </a:t>
            </a:r>
            <a:r>
              <a:rPr lang="en-US" dirty="0"/>
              <a:t>production methods might make the business more </a:t>
            </a:r>
            <a:r>
              <a:rPr lang="en-US" dirty="0" smtClean="0"/>
              <a:t>profitable and therefor able </a:t>
            </a:r>
            <a:r>
              <a:rPr lang="en-US" dirty="0"/>
              <a:t>to pay more </a:t>
            </a:r>
            <a:r>
              <a:rPr lang="en-US" dirty="0" smtClean="0"/>
              <a:t>tax </a:t>
            </a:r>
            <a:r>
              <a:rPr lang="en-US" dirty="0"/>
              <a:t>to the government.</a:t>
            </a:r>
          </a:p>
          <a:p>
            <a:pPr marL="342900" indent="-342900">
              <a:buClr>
                <a:srgbClr val="00B050"/>
              </a:buClr>
              <a:buFont typeface="Wingdings 3" panose="05040102010807070707" pitchFamily="18" charset="2"/>
              <a:buChar char=""/>
            </a:pPr>
            <a:r>
              <a:rPr lang="en-US" b="1" dirty="0" smtClean="0"/>
              <a:t>If suppliers</a:t>
            </a:r>
            <a:r>
              <a:rPr lang="en-US" dirty="0" smtClean="0"/>
              <a:t> </a:t>
            </a:r>
            <a:r>
              <a:rPr lang="en-US" dirty="0"/>
              <a:t>charge higher prices for </a:t>
            </a:r>
            <a:r>
              <a:rPr lang="en-US" dirty="0" smtClean="0"/>
              <a:t>their </a:t>
            </a:r>
            <a:r>
              <a:rPr lang="en-US" dirty="0"/>
              <a:t>goods, a </a:t>
            </a:r>
            <a:r>
              <a:rPr lang="en-US" dirty="0" smtClean="0"/>
              <a:t>business will </a:t>
            </a:r>
            <a:r>
              <a:rPr lang="en-US" dirty="0"/>
              <a:t>have </a:t>
            </a:r>
            <a:r>
              <a:rPr lang="en-US" dirty="0" smtClean="0"/>
              <a:t>increased costs</a:t>
            </a:r>
            <a:r>
              <a:rPr lang="en-US" dirty="0"/>
              <a:t>, </a:t>
            </a:r>
            <a:r>
              <a:rPr lang="en-US" dirty="0" smtClean="0"/>
              <a:t>so </a:t>
            </a:r>
            <a:r>
              <a:rPr lang="en-US" dirty="0"/>
              <a:t>reducing profits and dividends paid to shareholders.</a:t>
            </a:r>
            <a:endParaRPr lang="en-GB" dirty="0"/>
          </a:p>
        </p:txBody>
      </p:sp>
      <p:sp>
        <p:nvSpPr>
          <p:cNvPr id="8" name="Title 2"/>
          <p:cNvSpPr>
            <a:spLocks noGrp="1"/>
          </p:cNvSpPr>
          <p:nvPr>
            <p:ph type="title"/>
          </p:nvPr>
        </p:nvSpPr>
        <p:spPr>
          <a:xfrm>
            <a:off x="70266" y="72008"/>
            <a:ext cx="8859452" cy="548680"/>
          </a:xfrm>
        </p:spPr>
        <p:txBody>
          <a:bodyPr>
            <a:noAutofit/>
          </a:bodyPr>
          <a:lstStyle/>
          <a:p>
            <a:r>
              <a:rPr lang="en-US" sz="2300" dirty="0" smtClean="0"/>
              <a:t>5.4 </a:t>
            </a:r>
            <a:r>
              <a:rPr lang="en-US" sz="2300" dirty="0"/>
              <a:t>- How conflict might arise from stakeholders </a:t>
            </a:r>
            <a:r>
              <a:rPr lang="en-US" sz="2300" dirty="0" smtClean="0"/>
              <a:t>having </a:t>
            </a:r>
            <a:r>
              <a:rPr lang="en-GB" sz="2300" dirty="0" smtClean="0"/>
              <a:t>different aims</a:t>
            </a:r>
            <a:endParaRPr lang="en-GB" sz="2300" dirty="0"/>
          </a:p>
        </p:txBody>
      </p:sp>
      <p:graphicFrame>
        <p:nvGraphicFramePr>
          <p:cNvPr id="10" name="Table 9"/>
          <p:cNvGraphicFramePr>
            <a:graphicFrameLocks noGrp="1"/>
          </p:cNvGraphicFramePr>
          <p:nvPr>
            <p:extLst>
              <p:ext uri="{D42A27DB-BD31-4B8C-83A1-F6EECF244321}">
                <p14:modId xmlns:p14="http://schemas.microsoft.com/office/powerpoint/2010/main" val="1330284510"/>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Does a company reputation matter</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Is any news good news in the business world</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err="1" smtClean="0">
                          <a:solidFill>
                            <a:srgbClr val="FF0000"/>
                          </a:solidFill>
                          <a:effectLst/>
                          <a:latin typeface="Arial" pitchFamily="34" charset="0"/>
                          <a:ea typeface="Times New Roman"/>
                          <a:cs typeface="Arial" pitchFamily="34" charset="0"/>
                        </a:rPr>
                        <a:t>Ethiscores</a:t>
                      </a:r>
                      <a:r>
                        <a:rPr lang="en-GB" sz="1300" baseline="0" dirty="0" smtClean="0">
                          <a:solidFill>
                            <a:srgbClr val="FF0000"/>
                          </a:solidFill>
                          <a:effectLst/>
                          <a:latin typeface="Arial" pitchFamily="34" charset="0"/>
                          <a:ea typeface="Times New Roman"/>
                          <a:cs typeface="Arial" pitchFamily="34" charset="0"/>
                        </a:rPr>
                        <a:t> and company reputations</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Does ethics have to impact on profit, can a company market their ethics as a USP</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companies in the UK are allowed to dump 10% of their waste products in the river  legally</a:t>
                      </a:r>
                      <a:endParaRPr lang="en-US"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Are business ethics the same around the world</a:t>
                      </a:r>
                      <a:endParaRPr lang="en-US" sz="130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5100378"/>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5861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00" dirty="0" smtClean="0"/>
              <a:t>In </a:t>
            </a:r>
            <a:r>
              <a:rPr lang="en-US" sz="1700" dirty="0"/>
              <a:t>the 1980s, Total Quality Management experts told companies to listen closely to customers. Market power was then just beginning to shift away from producers to customers, and </a:t>
            </a:r>
            <a:r>
              <a:rPr lang="en-US" sz="1700" dirty="0" smtClean="0"/>
              <a:t>small </a:t>
            </a:r>
            <a:r>
              <a:rPr lang="en-US" sz="1700" dirty="0"/>
              <a:t>companies were quickly becoming less competitive. </a:t>
            </a:r>
            <a:r>
              <a:rPr lang="en-US" sz="1700" dirty="0" smtClean="0"/>
              <a:t>The move towards big businesses </a:t>
            </a:r>
            <a:r>
              <a:rPr lang="en-US" sz="1700" dirty="0"/>
              <a:t>is still </a:t>
            </a:r>
            <a:r>
              <a:rPr lang="en-US" sz="1700" dirty="0" smtClean="0"/>
              <a:t>happening</a:t>
            </a:r>
            <a:r>
              <a:rPr lang="en-US" sz="1700" dirty="0"/>
              <a:t>, but it is not just toward customers; communities, employees, regulators, politicians, suppliers, investors, and even the media are also gaining influence over </a:t>
            </a:r>
            <a:r>
              <a:rPr lang="en-US" sz="1700" dirty="0" smtClean="0"/>
              <a:t>business decisions. The </a:t>
            </a:r>
            <a:r>
              <a:rPr lang="en-US" sz="1700" dirty="0"/>
              <a:t>ability to listen to corporate stakeholders is not merely a useful management skill; it is a competitive necessity.</a:t>
            </a:r>
          </a:p>
          <a:p>
            <a:pPr marL="342900" indent="-342900">
              <a:buClr>
                <a:srgbClr val="00B050"/>
              </a:buClr>
              <a:buFont typeface="Wingdings 3" panose="05040102010807070707" pitchFamily="18" charset="2"/>
              <a:buChar char=""/>
            </a:pPr>
            <a:r>
              <a:rPr lang="en-US" sz="1700" dirty="0" smtClean="0"/>
              <a:t>Listening </a:t>
            </a:r>
            <a:r>
              <a:rPr lang="en-US" sz="1700" dirty="0"/>
              <a:t>to </a:t>
            </a:r>
            <a:r>
              <a:rPr lang="en-US" sz="1700" dirty="0" smtClean="0"/>
              <a:t>stakeholders is </a:t>
            </a:r>
            <a:r>
              <a:rPr lang="en-US" sz="1700" dirty="0"/>
              <a:t>a critical component of a larger trend: companies’ taking more responsibility for the ways their business decisions affect the quality of people’s lives. Although discussions about competitive positioning and cost reduction are routine, until recently, it hasn’t been common to find executives </a:t>
            </a:r>
            <a:r>
              <a:rPr lang="en-US" sz="1700" dirty="0" err="1" smtClean="0"/>
              <a:t>analysing</a:t>
            </a:r>
            <a:r>
              <a:rPr lang="en-US" sz="1700" dirty="0" smtClean="0"/>
              <a:t> </a:t>
            </a:r>
            <a:r>
              <a:rPr lang="en-US" sz="1700" dirty="0"/>
              <a:t>the implications of their actions for employees, the surrounding community, or other constituencies</a:t>
            </a:r>
            <a:r>
              <a:rPr lang="en-US" sz="1700" dirty="0" smtClean="0"/>
              <a:t>.</a:t>
            </a:r>
          </a:p>
          <a:p>
            <a:pPr marL="342900" indent="-342900">
              <a:buClr>
                <a:srgbClr val="00B050"/>
              </a:buClr>
              <a:buFont typeface="Wingdings 3" panose="05040102010807070707" pitchFamily="18" charset="2"/>
              <a:buChar char=""/>
            </a:pPr>
            <a:r>
              <a:rPr lang="en-US" sz="1700" dirty="0"/>
              <a:t>How corporations address societal welfare issues is now termed as </a:t>
            </a:r>
            <a:r>
              <a:rPr lang="en-US" sz="1700" b="1" dirty="0"/>
              <a:t>social responsibility</a:t>
            </a:r>
            <a:r>
              <a:rPr lang="en-US" sz="1700" dirty="0"/>
              <a:t>, because the term more deliberately positions social matters within the business domains where strategic, operational, and investment decisions are made</a:t>
            </a:r>
            <a:r>
              <a:rPr lang="en-US" sz="1700" dirty="0" smtClean="0"/>
              <a:t>.</a:t>
            </a:r>
            <a:endParaRPr lang="en-US" sz="1700" dirty="0"/>
          </a:p>
        </p:txBody>
      </p:sp>
      <p:sp>
        <p:nvSpPr>
          <p:cNvPr id="8" name="Title 2"/>
          <p:cNvSpPr>
            <a:spLocks noGrp="1"/>
          </p:cNvSpPr>
          <p:nvPr>
            <p:ph type="title"/>
          </p:nvPr>
        </p:nvSpPr>
        <p:spPr>
          <a:xfrm>
            <a:off x="70266" y="72008"/>
            <a:ext cx="8859452" cy="548680"/>
          </a:xfrm>
        </p:spPr>
        <p:txBody>
          <a:bodyPr>
            <a:noAutofit/>
          </a:bodyPr>
          <a:lstStyle/>
          <a:p>
            <a:r>
              <a:rPr lang="en-US" sz="3000" dirty="0" smtClean="0"/>
              <a:t>5.5 – Stakeholder Consequences of being listened to</a:t>
            </a:r>
            <a:endParaRPr lang="en-GB" sz="3000" dirty="0"/>
          </a:p>
        </p:txBody>
      </p:sp>
      <p:graphicFrame>
        <p:nvGraphicFramePr>
          <p:cNvPr id="10" name="Table 9"/>
          <p:cNvGraphicFramePr>
            <a:graphicFrameLocks noGrp="1"/>
          </p:cNvGraphicFramePr>
          <p:nvPr>
            <p:extLst>
              <p:ext uri="{D42A27DB-BD31-4B8C-83A1-F6EECF244321}">
                <p14:modId xmlns:p14="http://schemas.microsoft.com/office/powerpoint/2010/main" val="1330284510"/>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Does a company reputation matter</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Is any news good news in the business world</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err="1" smtClean="0">
                          <a:solidFill>
                            <a:srgbClr val="FF0000"/>
                          </a:solidFill>
                          <a:effectLst/>
                          <a:latin typeface="Arial" pitchFamily="34" charset="0"/>
                          <a:ea typeface="Times New Roman"/>
                          <a:cs typeface="Arial" pitchFamily="34" charset="0"/>
                        </a:rPr>
                        <a:t>Ethiscores</a:t>
                      </a:r>
                      <a:r>
                        <a:rPr lang="en-GB" sz="1300" baseline="0" dirty="0" smtClean="0">
                          <a:solidFill>
                            <a:srgbClr val="FF0000"/>
                          </a:solidFill>
                          <a:effectLst/>
                          <a:latin typeface="Arial" pitchFamily="34" charset="0"/>
                          <a:ea typeface="Times New Roman"/>
                          <a:cs typeface="Arial" pitchFamily="34" charset="0"/>
                        </a:rPr>
                        <a:t> and company reputations</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Does ethics have to impact on profit, can a company market their ethics as a USP</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companies in the UK are allowed to dump 10% of their waste products in the river  legally</a:t>
                      </a:r>
                      <a:endParaRPr lang="en-US"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Are business ethics the same around the world</a:t>
                      </a:r>
                      <a:endParaRPr lang="en-US" sz="130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7586622"/>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8568952" cy="5780044"/>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50" dirty="0" smtClean="0"/>
              <a:t>Consider </a:t>
            </a:r>
            <a:r>
              <a:rPr lang="en-US" sz="1750" dirty="0"/>
              <a:t>how a lack of understanding of this reality blindsided Royal Dutch/Shell Group of Companies two years in a row in the 1990s. In 1995, when Shell sought to dispose of its Brent Spar oil storage buoy by sinking it in deep water in the North Atlantic, it </a:t>
            </a:r>
            <a:r>
              <a:rPr lang="en-US" sz="1750" dirty="0" smtClean="0"/>
              <a:t>did </a:t>
            </a:r>
            <a:r>
              <a:rPr lang="en-US" sz="1750" dirty="0"/>
              <a:t>not anticipate the public outrage that </a:t>
            </a:r>
            <a:r>
              <a:rPr lang="en-US" sz="1750" dirty="0" smtClean="0"/>
              <a:t>followed. </a:t>
            </a:r>
            <a:r>
              <a:rPr lang="en-US" sz="1750" dirty="0"/>
              <a:t>A year later, Shell executives again did not see how external stakeholders perceived Shell’s actions when it failed to intercede as the government of Nigeria, where Shell operates, executed Nigerian human-rights activist Ken </a:t>
            </a:r>
            <a:r>
              <a:rPr lang="en-US" sz="1750" dirty="0" err="1"/>
              <a:t>Saro-Wiwa</a:t>
            </a:r>
            <a:r>
              <a:rPr lang="en-US" sz="1750" dirty="0"/>
              <a:t> and eight other Ogoni people. The chorus of disapproval was global.</a:t>
            </a:r>
          </a:p>
          <a:p>
            <a:pPr marL="342900" indent="-342900">
              <a:buClr>
                <a:srgbClr val="00B050"/>
              </a:buClr>
              <a:buFont typeface="Wingdings 3" panose="05040102010807070707" pitchFamily="18" charset="2"/>
              <a:buChar char=""/>
            </a:pPr>
            <a:r>
              <a:rPr lang="en-US" sz="1750" dirty="0" smtClean="0"/>
              <a:t>Customers, </a:t>
            </a:r>
            <a:r>
              <a:rPr lang="en-US" sz="1750" dirty="0"/>
              <a:t>activists, and the press didn’t care that Shell was trying to do what it believed was right, in the Brent Spar case by following its scientists’ advice and in the </a:t>
            </a:r>
            <a:r>
              <a:rPr lang="en-US" sz="1750" dirty="0" err="1"/>
              <a:t>Saro-Wiwa</a:t>
            </a:r>
            <a:r>
              <a:rPr lang="en-US" sz="1750" dirty="0"/>
              <a:t> case by </a:t>
            </a:r>
            <a:r>
              <a:rPr lang="en-US" sz="1750" dirty="0" smtClean="0"/>
              <a:t>sticking </a:t>
            </a:r>
            <a:r>
              <a:rPr lang="en-US" sz="1750" dirty="0"/>
              <a:t>to a long-standing policy to stay out of host-country politics. What mattered was that Shell was doing something contrary to the public’s perception of the right thing to do. Shell’s image, as a result, was tarnished. More important, it lost the opportunity to gather input from communities and other affected parties that would have been useful in making future decisions about its operations.</a:t>
            </a:r>
          </a:p>
          <a:p>
            <a:pPr marL="342900" indent="-342900">
              <a:buClr>
                <a:srgbClr val="00B050"/>
              </a:buClr>
              <a:buFont typeface="Wingdings 3" panose="05040102010807070707" pitchFamily="18" charset="2"/>
              <a:buChar char=""/>
            </a:pPr>
            <a:r>
              <a:rPr lang="en-US" sz="1750" dirty="0" smtClean="0"/>
              <a:t>The </a:t>
            </a:r>
            <a:r>
              <a:rPr lang="en-US" sz="1750" dirty="0"/>
              <a:t>level of public scrutiny and consumer reactions to these incidents was a wake-up call not just for Shell, but for corporations </a:t>
            </a:r>
            <a:r>
              <a:rPr lang="en-US" sz="1750" dirty="0" smtClean="0"/>
              <a:t>worldwide.</a:t>
            </a:r>
          </a:p>
          <a:p>
            <a:pPr>
              <a:buClr>
                <a:srgbClr val="00B050"/>
              </a:buClr>
            </a:pPr>
            <a:r>
              <a:rPr lang="en-US" sz="1750" b="1" dirty="0" smtClean="0">
                <a:solidFill>
                  <a:srgbClr val="FF0000"/>
                </a:solidFill>
              </a:rPr>
              <a:t>P5.5 - Task 11 </a:t>
            </a:r>
            <a:r>
              <a:rPr lang="en-US" sz="1750" dirty="0" smtClean="0">
                <a:solidFill>
                  <a:srgbClr val="FF0000"/>
                </a:solidFill>
              </a:rPr>
              <a:t>– Research and present a case from years ago on how the public and other stakeholder reactions to an issue led to a company changing policy, outlining the problem, the involvements and the outcome.</a:t>
            </a:r>
            <a:endParaRPr lang="en-US" sz="175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4000" dirty="0" smtClean="0"/>
              <a:t>5.5 – Stakeholder Consequences</a:t>
            </a:r>
            <a:endParaRPr lang="en-GB" sz="4000" dirty="0"/>
          </a:p>
        </p:txBody>
      </p:sp>
    </p:spTree>
    <p:extLst>
      <p:ext uri="{BB962C8B-B14F-4D97-AF65-F5344CB8AC3E}">
        <p14:creationId xmlns:p14="http://schemas.microsoft.com/office/powerpoint/2010/main" val="1852688749"/>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2246769"/>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a:t>
            </a:r>
            <a:r>
              <a:rPr lang="en-US" sz="2800" dirty="0" smtClean="0">
                <a:solidFill>
                  <a:srgbClr val="000000"/>
                </a:solidFill>
                <a:latin typeface="Arial" panose="020B0604020202020204" pitchFamily="34" charset="0"/>
              </a:rPr>
              <a:t>table</a:t>
            </a:r>
          </a:p>
          <a:p>
            <a:pPr marL="285750" indent="-285750">
              <a:buClr>
                <a:srgbClr val="00B050"/>
              </a:buClr>
              <a:buSzPct val="80000"/>
              <a:buFont typeface="Wingdings 3" panose="05040102010807070707" pitchFamily="18" charset="2"/>
              <a:buChar char=""/>
            </a:pPr>
            <a:r>
              <a:rPr lang="en-US" sz="2800" dirty="0" smtClean="0">
                <a:solidFill>
                  <a:srgbClr val="000000"/>
                </a:solidFill>
                <a:latin typeface="Arial" panose="020B0604020202020204" pitchFamily="34" charset="0"/>
              </a:rPr>
              <a:t>OCR </a:t>
            </a:r>
            <a:r>
              <a:rPr lang="en-US" sz="2800" dirty="0">
                <a:solidFill>
                  <a:srgbClr val="000000"/>
                </a:solidFill>
                <a:latin typeface="Arial" panose="020B0604020202020204" pitchFamily="34" charset="0"/>
              </a:rPr>
              <a:t>Level 3 Cambridge Technical Introductory Diploma (</a:t>
            </a:r>
            <a:r>
              <a:rPr lang="en-US" sz="2800" b="1" dirty="0">
                <a:solidFill>
                  <a:srgbClr val="000000"/>
                </a:solidFill>
                <a:latin typeface="Arial" panose="020B0604020202020204" pitchFamily="34" charset="0"/>
              </a:rPr>
              <a:t>360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r>
              <a:rPr lang="en-US" sz="2800" dirty="0" smtClean="0">
                <a:solidFill>
                  <a:srgbClr val="000000"/>
                </a:solidFill>
                <a:latin typeface="Arial" panose="020B0604020202020204" pitchFamily="34" charset="0"/>
              </a:rPr>
              <a:t>.</a:t>
            </a:r>
          </a:p>
        </p:txBody>
      </p:sp>
      <p:graphicFrame>
        <p:nvGraphicFramePr>
          <p:cNvPr id="4" name="Table 3"/>
          <p:cNvGraphicFramePr>
            <a:graphicFrameLocks noGrp="1"/>
          </p:cNvGraphicFramePr>
          <p:nvPr>
            <p:extLst>
              <p:ext uri="{D42A27DB-BD31-4B8C-83A1-F6EECF244321}">
                <p14:modId xmlns:p14="http://schemas.microsoft.com/office/powerpoint/2010/main" val="580489143"/>
              </p:ext>
            </p:extLst>
          </p:nvPr>
        </p:nvGraphicFramePr>
        <p:xfrm>
          <a:off x="683568" y="3501008"/>
          <a:ext cx="7416824" cy="2251710"/>
        </p:xfrm>
        <a:graphic>
          <a:graphicData uri="http://schemas.openxmlformats.org/drawingml/2006/table">
            <a:tbl>
              <a:tblPr>
                <a:tableStyleId>{E8B1032C-EA38-4F05-BA0D-38AFFFC7BED3}</a:tableStyleId>
              </a:tblPr>
              <a:tblGrid>
                <a:gridCol w="2950340"/>
                <a:gridCol w="2499593"/>
                <a:gridCol w="1966891"/>
              </a:tblGrid>
              <a:tr h="190500">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dirty="0">
                          <a:effectLst/>
                          <a:latin typeface="Arial" panose="020B0604020202020204" pitchFamily="34" charset="0"/>
                          <a:cs typeface="Arial" panose="020B0604020202020204" pitchFamily="34" charset="0"/>
                        </a:rPr>
                        <a:t>104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Distinction*</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100 – 103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92 – 99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Merit</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84 – 91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Below 84</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Unclassified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dirty="0" smtClean="0"/>
              <a:t>LO5 </a:t>
            </a:r>
            <a:r>
              <a:rPr lang="en-GB" dirty="0"/>
              <a:t>– </a:t>
            </a:r>
            <a:r>
              <a:rPr lang="en-GB" dirty="0" smtClean="0"/>
              <a:t>Exam Questions</a:t>
            </a:r>
            <a:endParaRPr lang="en-GB"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693866"/>
          </a:xfrm>
          <a:prstGeom prst="rect">
            <a:avLst/>
          </a:prstGeom>
        </p:spPr>
        <p:txBody>
          <a:bodyPr wrap="square">
            <a:spAutoFit/>
          </a:bodyPr>
          <a:lstStyle/>
          <a:p>
            <a:r>
              <a:rPr lang="en-US" sz="2800" b="1" dirty="0">
                <a:solidFill>
                  <a:srgbClr val="FF0000"/>
                </a:solidFill>
              </a:rPr>
              <a:t>1 </a:t>
            </a:r>
            <a:r>
              <a:rPr lang="en-US" sz="2800" dirty="0">
                <a:solidFill>
                  <a:srgbClr val="FF0000"/>
                </a:solidFill>
              </a:rPr>
              <a:t>Which of the following would be classified as an internal stakeholder of a private limited company? </a:t>
            </a:r>
          </a:p>
          <a:p>
            <a:pPr marL="796925" indent="-514350">
              <a:buClr>
                <a:srgbClr val="00B050"/>
              </a:buClr>
              <a:buFont typeface="+mj-lt"/>
              <a:buAutoNum type="alphaUcPeriod"/>
            </a:pPr>
            <a:r>
              <a:rPr lang="en-GB" sz="2800" dirty="0" smtClean="0">
                <a:solidFill>
                  <a:srgbClr val="FF0000"/>
                </a:solidFill>
              </a:rPr>
              <a:t>Central </a:t>
            </a:r>
            <a:r>
              <a:rPr lang="en-GB" sz="2800" dirty="0">
                <a:solidFill>
                  <a:srgbClr val="FF0000"/>
                </a:solidFill>
              </a:rPr>
              <a:t>government </a:t>
            </a:r>
          </a:p>
          <a:p>
            <a:pPr marL="796925" indent="-514350">
              <a:buClr>
                <a:srgbClr val="00B050"/>
              </a:buClr>
              <a:buFont typeface="+mj-lt"/>
              <a:buAutoNum type="alphaUcPeriod"/>
            </a:pPr>
            <a:r>
              <a:rPr lang="en-GB" sz="2800" dirty="0" smtClean="0">
                <a:solidFill>
                  <a:srgbClr val="FF0000"/>
                </a:solidFill>
              </a:rPr>
              <a:t>Directors </a:t>
            </a:r>
            <a:endParaRPr lang="en-GB" sz="2800" dirty="0">
              <a:solidFill>
                <a:srgbClr val="FF0000"/>
              </a:solidFill>
            </a:endParaRPr>
          </a:p>
          <a:p>
            <a:pPr marL="796925" indent="-514350">
              <a:buClr>
                <a:srgbClr val="00B050"/>
              </a:buClr>
              <a:buFont typeface="+mj-lt"/>
              <a:buAutoNum type="alphaUcPeriod"/>
            </a:pPr>
            <a:r>
              <a:rPr lang="en-GB" sz="2800" dirty="0" smtClean="0">
                <a:solidFill>
                  <a:srgbClr val="FF0000"/>
                </a:solidFill>
              </a:rPr>
              <a:t>Partners </a:t>
            </a:r>
            <a:endParaRPr lang="en-GB" sz="2800" dirty="0">
              <a:solidFill>
                <a:srgbClr val="FF0000"/>
              </a:solidFill>
            </a:endParaRPr>
          </a:p>
          <a:p>
            <a:pPr marL="796925" indent="-514350">
              <a:buClr>
                <a:srgbClr val="00B050"/>
              </a:buClr>
              <a:buFont typeface="+mj-lt"/>
              <a:buAutoNum type="alphaUcPeriod"/>
            </a:pPr>
            <a:r>
              <a:rPr lang="en-GB" sz="2800" dirty="0" smtClean="0">
                <a:solidFill>
                  <a:srgbClr val="FF0000"/>
                </a:solidFill>
              </a:rPr>
              <a:t>Pressure </a:t>
            </a:r>
            <a:r>
              <a:rPr lang="en-GB" sz="2800" dirty="0">
                <a:solidFill>
                  <a:srgbClr val="FF0000"/>
                </a:solidFill>
              </a:rPr>
              <a:t>groups </a:t>
            </a:r>
            <a:r>
              <a:rPr lang="en-GB" sz="2800" dirty="0" smtClean="0">
                <a:solidFill>
                  <a:srgbClr val="FF0000"/>
                </a:solidFill>
              </a:rPr>
              <a:t>	</a:t>
            </a:r>
            <a:r>
              <a:rPr lang="en-GB" sz="2800" b="1" dirty="0" smtClean="0">
                <a:solidFill>
                  <a:srgbClr val="FF0000"/>
                </a:solidFill>
              </a:rPr>
              <a:t>[</a:t>
            </a:r>
            <a:r>
              <a:rPr lang="en-GB" sz="2800" b="1" dirty="0">
                <a:solidFill>
                  <a:srgbClr val="FF0000"/>
                </a:solidFill>
              </a:rPr>
              <a:t>1] </a:t>
            </a:r>
            <a:endParaRPr lang="en-GB" sz="2800" b="1" dirty="0" smtClean="0">
              <a:solidFill>
                <a:srgbClr val="FF0000"/>
              </a:solidFill>
            </a:endParaRPr>
          </a:p>
          <a:p>
            <a:endParaRPr lang="en-GB" sz="2800" b="1" dirty="0">
              <a:solidFill>
                <a:srgbClr val="FF0000"/>
              </a:solidFill>
            </a:endParaRPr>
          </a:p>
          <a:p>
            <a:r>
              <a:rPr lang="en-US" sz="2800" b="1" dirty="0">
                <a:solidFill>
                  <a:srgbClr val="FF0000"/>
                </a:solidFill>
              </a:rPr>
              <a:t>20 </a:t>
            </a:r>
            <a:r>
              <a:rPr lang="en-US" sz="2800" dirty="0">
                <a:solidFill>
                  <a:srgbClr val="FF0000"/>
                </a:solidFill>
              </a:rPr>
              <a:t>Which of the following is a benefit to a business of introducing an ethical trading policy? </a:t>
            </a:r>
          </a:p>
          <a:p>
            <a:pPr marL="855663" indent="-514350">
              <a:buClr>
                <a:srgbClr val="00B050"/>
              </a:buClr>
              <a:buFont typeface="+mj-lt"/>
              <a:buAutoNum type="alphaUcPeriod"/>
            </a:pPr>
            <a:r>
              <a:rPr lang="en-US" sz="2800" dirty="0" smtClean="0">
                <a:solidFill>
                  <a:srgbClr val="FF0000"/>
                </a:solidFill>
              </a:rPr>
              <a:t>A </a:t>
            </a:r>
            <a:r>
              <a:rPr lang="en-US" sz="2800" dirty="0">
                <a:solidFill>
                  <a:srgbClr val="FF0000"/>
                </a:solidFill>
              </a:rPr>
              <a:t>decrease in market share </a:t>
            </a:r>
          </a:p>
          <a:p>
            <a:pPr marL="855663" indent="-514350">
              <a:buClr>
                <a:srgbClr val="00B050"/>
              </a:buClr>
              <a:buFont typeface="+mj-lt"/>
              <a:buAutoNum type="alphaUcPeriod"/>
            </a:pPr>
            <a:r>
              <a:rPr lang="en-GB" sz="2800" dirty="0" smtClean="0">
                <a:solidFill>
                  <a:srgbClr val="FF0000"/>
                </a:solidFill>
              </a:rPr>
              <a:t>An </a:t>
            </a:r>
            <a:r>
              <a:rPr lang="en-GB" sz="2800" dirty="0">
                <a:solidFill>
                  <a:srgbClr val="FF0000"/>
                </a:solidFill>
              </a:rPr>
              <a:t>improved reputation </a:t>
            </a:r>
          </a:p>
          <a:p>
            <a:pPr marL="855663" indent="-514350">
              <a:buClr>
                <a:srgbClr val="00B050"/>
              </a:buClr>
              <a:buFont typeface="+mj-lt"/>
              <a:buAutoNum type="alphaUcPeriod"/>
            </a:pPr>
            <a:r>
              <a:rPr lang="en-GB" sz="2800" dirty="0" smtClean="0">
                <a:solidFill>
                  <a:srgbClr val="FF0000"/>
                </a:solidFill>
              </a:rPr>
              <a:t>Cheaper </a:t>
            </a:r>
            <a:r>
              <a:rPr lang="en-GB" sz="2800" dirty="0">
                <a:solidFill>
                  <a:srgbClr val="FF0000"/>
                </a:solidFill>
              </a:rPr>
              <a:t>prices </a:t>
            </a:r>
          </a:p>
          <a:p>
            <a:pPr marL="855663" indent="-514350">
              <a:buClr>
                <a:srgbClr val="00B050"/>
              </a:buClr>
              <a:buFont typeface="+mj-lt"/>
              <a:buAutoNum type="alphaUcPeriod"/>
            </a:pPr>
            <a:r>
              <a:rPr lang="en-US" sz="2800" dirty="0" smtClean="0">
                <a:solidFill>
                  <a:srgbClr val="FF0000"/>
                </a:solidFill>
              </a:rPr>
              <a:t>Compliance </a:t>
            </a:r>
            <a:r>
              <a:rPr lang="en-US" sz="2800" dirty="0">
                <a:solidFill>
                  <a:srgbClr val="FF0000"/>
                </a:solidFill>
              </a:rPr>
              <a:t>with the Equality Act </a:t>
            </a:r>
            <a:r>
              <a:rPr lang="en-US" sz="2800" dirty="0" smtClean="0">
                <a:solidFill>
                  <a:srgbClr val="FF0000"/>
                </a:solidFill>
              </a:rPr>
              <a:t>	</a:t>
            </a:r>
            <a:r>
              <a:rPr lang="en-US" sz="2800" b="1" dirty="0" smtClean="0">
                <a:solidFill>
                  <a:srgbClr val="FF0000"/>
                </a:solidFill>
              </a:rPr>
              <a:t>[</a:t>
            </a:r>
            <a:r>
              <a:rPr lang="en-US" sz="2800" b="1" dirty="0">
                <a:solidFill>
                  <a:srgbClr val="FF0000"/>
                </a:solidFill>
              </a:rPr>
              <a:t>1] </a:t>
            </a:r>
            <a:endParaRPr lang="en-US" sz="2800" dirty="0">
              <a:solidFill>
                <a:srgbClr val="FF0000"/>
              </a:solidFill>
            </a:endParaRPr>
          </a:p>
        </p:txBody>
      </p:sp>
      <p:sp>
        <p:nvSpPr>
          <p:cNvPr id="10" name="TextBox 9">
            <a:hlinkClick r:id="rId3" action="ppaction://hlinkfile"/>
          </p:cNvPr>
          <p:cNvSpPr txBox="1"/>
          <p:nvPr/>
        </p:nvSpPr>
        <p:spPr>
          <a:xfrm>
            <a:off x="8388424" y="5889466"/>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2112197663"/>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dirty="0" smtClean="0"/>
              <a:t>LO5 </a:t>
            </a:r>
            <a:r>
              <a:rPr lang="en-GB" dirty="0"/>
              <a:t>– </a:t>
            </a:r>
            <a:r>
              <a:rPr lang="en-GB" dirty="0" smtClean="0"/>
              <a:t>Exam Questions</a:t>
            </a:r>
            <a:endParaRPr lang="en-GB"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656933"/>
          </a:xfrm>
          <a:prstGeom prst="rect">
            <a:avLst/>
          </a:prstGeom>
        </p:spPr>
        <p:txBody>
          <a:bodyPr wrap="square">
            <a:spAutoFit/>
          </a:bodyPr>
          <a:lstStyle/>
          <a:p>
            <a:pPr>
              <a:spcAft>
                <a:spcPts val="600"/>
              </a:spcAft>
            </a:pPr>
            <a:r>
              <a:rPr lang="en-GB" sz="1530" b="1" dirty="0">
                <a:solidFill>
                  <a:srgbClr val="FF0000"/>
                </a:solidFill>
              </a:rPr>
              <a:t>Business scenario: </a:t>
            </a:r>
            <a:r>
              <a:rPr lang="en-GB" sz="1530" i="1" dirty="0">
                <a:solidFill>
                  <a:srgbClr val="FF0000"/>
                </a:solidFill>
              </a:rPr>
              <a:t>Convenience Corner </a:t>
            </a:r>
            <a:endParaRPr lang="en-GB" sz="1530" dirty="0">
              <a:solidFill>
                <a:srgbClr val="FF0000"/>
              </a:solidFill>
            </a:endParaRPr>
          </a:p>
          <a:p>
            <a:pPr>
              <a:spcAft>
                <a:spcPts val="600"/>
              </a:spcAft>
            </a:pPr>
            <a:r>
              <a:rPr lang="en-US" sz="1530" dirty="0">
                <a:solidFill>
                  <a:srgbClr val="FF0000"/>
                </a:solidFill>
              </a:rPr>
              <a:t>Kirsten </a:t>
            </a:r>
            <a:r>
              <a:rPr lang="en-US" sz="1530" dirty="0" err="1">
                <a:solidFill>
                  <a:srgbClr val="FF0000"/>
                </a:solidFill>
              </a:rPr>
              <a:t>Halliburn</a:t>
            </a:r>
            <a:r>
              <a:rPr lang="en-US" sz="1530" dirty="0">
                <a:solidFill>
                  <a:srgbClr val="FF0000"/>
                </a:solidFill>
              </a:rPr>
              <a:t> is a sole trader. She owns </a:t>
            </a:r>
            <a:r>
              <a:rPr lang="en-US" sz="1530" i="1" dirty="0">
                <a:solidFill>
                  <a:srgbClr val="FF0000"/>
                </a:solidFill>
              </a:rPr>
              <a:t>Convenience Corner</a:t>
            </a:r>
            <a:r>
              <a:rPr lang="en-US" sz="1530" dirty="0">
                <a:solidFill>
                  <a:srgbClr val="FF0000"/>
                </a:solidFill>
              </a:rPr>
              <a:t>, an independent general store located in the centre of a large housing estate. Kirsten has owned the store for over 20 years</a:t>
            </a:r>
            <a:r>
              <a:rPr lang="en-US" sz="1530" dirty="0" smtClean="0">
                <a:solidFill>
                  <a:srgbClr val="FF0000"/>
                </a:solidFill>
              </a:rPr>
              <a:t>.</a:t>
            </a:r>
            <a:endParaRPr lang="en-US" sz="1530" dirty="0">
              <a:solidFill>
                <a:srgbClr val="FF0000"/>
              </a:solidFill>
            </a:endParaRPr>
          </a:p>
          <a:p>
            <a:pPr>
              <a:spcAft>
                <a:spcPts val="600"/>
              </a:spcAft>
            </a:pPr>
            <a:r>
              <a:rPr lang="en-US" sz="1530" dirty="0" smtClean="0">
                <a:solidFill>
                  <a:srgbClr val="FF0000"/>
                </a:solidFill>
              </a:rPr>
              <a:t>Even </a:t>
            </a:r>
            <a:r>
              <a:rPr lang="en-US" sz="1530" dirty="0">
                <a:solidFill>
                  <a:srgbClr val="FF0000"/>
                </a:solidFill>
              </a:rPr>
              <a:t>though space is severely limited, Kirsten manages to stock a small selection of vegetarian, international and organic foods to cater for local demand. </a:t>
            </a:r>
            <a:r>
              <a:rPr lang="en-US" sz="1530" i="1" dirty="0">
                <a:solidFill>
                  <a:srgbClr val="FF0000"/>
                </a:solidFill>
              </a:rPr>
              <a:t>Convenience Corner </a:t>
            </a:r>
            <a:r>
              <a:rPr lang="en-US" sz="1530" dirty="0">
                <a:solidFill>
                  <a:srgbClr val="FF0000"/>
                </a:solidFill>
              </a:rPr>
              <a:t>opens at 6 am, seven days a week. The store usually remains open for a minimum of 16 hours each day. Kirsten believes that meeting customer needs is the key to business success. Kirsten, therefore, likes to keep the store’s closing times flexible. While there is a steady flow of customers, the store remains open. The store frequently remains open throughout bank holiday periods. </a:t>
            </a:r>
          </a:p>
          <a:p>
            <a:pPr>
              <a:spcAft>
                <a:spcPts val="600"/>
              </a:spcAft>
            </a:pPr>
            <a:r>
              <a:rPr lang="en-US" sz="1530" i="1" dirty="0">
                <a:solidFill>
                  <a:srgbClr val="FF0000"/>
                </a:solidFill>
              </a:rPr>
              <a:t>Convenience Corner </a:t>
            </a:r>
            <a:r>
              <a:rPr lang="en-US" sz="1530" dirty="0">
                <a:solidFill>
                  <a:srgbClr val="FF0000"/>
                </a:solidFill>
              </a:rPr>
              <a:t>currently employs six sales assistants, all under the age of 25. Each member of staff is paid £2 per hour over the national minimum wage for their age. </a:t>
            </a:r>
            <a:r>
              <a:rPr lang="en-US" sz="1530" dirty="0" smtClean="0">
                <a:solidFill>
                  <a:srgbClr val="FF0000"/>
                </a:solidFill>
              </a:rPr>
              <a:t>Kirsten </a:t>
            </a:r>
            <a:r>
              <a:rPr lang="en-US" sz="1530" dirty="0">
                <a:solidFill>
                  <a:srgbClr val="FF0000"/>
                </a:solidFill>
              </a:rPr>
              <a:t>has a good working relationship with her staff. </a:t>
            </a:r>
            <a:r>
              <a:rPr lang="en-US" sz="1530" dirty="0" smtClean="0">
                <a:solidFill>
                  <a:srgbClr val="FF0000"/>
                </a:solidFill>
              </a:rPr>
              <a:t>At </a:t>
            </a:r>
            <a:r>
              <a:rPr lang="en-US" sz="1530" dirty="0">
                <a:solidFill>
                  <a:srgbClr val="FF0000"/>
                </a:solidFill>
              </a:rPr>
              <a:t>weekends, and other busy periods, Kirsten expects the sales assistants to work additional hours as necessary, at very short notice, often through the night. In the past, the sales assistants have sometimes worked 60 hours a week, without complaint. </a:t>
            </a:r>
          </a:p>
          <a:p>
            <a:pPr>
              <a:spcAft>
                <a:spcPts val="600"/>
              </a:spcAft>
            </a:pPr>
            <a:r>
              <a:rPr lang="en-US" sz="1530" dirty="0">
                <a:solidFill>
                  <a:srgbClr val="FF0000"/>
                </a:solidFill>
              </a:rPr>
              <a:t>In March 2014, a national supermarket chain was granted permission to build a new supermarket close to </a:t>
            </a:r>
            <a:r>
              <a:rPr lang="en-US" sz="1530" i="1" dirty="0">
                <a:solidFill>
                  <a:srgbClr val="FF0000"/>
                </a:solidFill>
              </a:rPr>
              <a:t>Convenience Corner</a:t>
            </a:r>
            <a:r>
              <a:rPr lang="en-US" sz="1530" dirty="0">
                <a:solidFill>
                  <a:srgbClr val="FF0000"/>
                </a:solidFill>
              </a:rPr>
              <a:t>. The supermarket opened in July 2015. Its opening hours are 8am to 8pm Monday to Sunday. </a:t>
            </a:r>
          </a:p>
          <a:p>
            <a:pPr>
              <a:spcAft>
                <a:spcPts val="600"/>
              </a:spcAft>
            </a:pPr>
            <a:r>
              <a:rPr lang="en-US" sz="1530" dirty="0">
                <a:solidFill>
                  <a:srgbClr val="FF0000"/>
                </a:solidFill>
              </a:rPr>
              <a:t>Kirsten is concerned about the sales performance of </a:t>
            </a:r>
            <a:r>
              <a:rPr lang="en-US" sz="1530" i="1" dirty="0">
                <a:solidFill>
                  <a:srgbClr val="FF0000"/>
                </a:solidFill>
              </a:rPr>
              <a:t>Convenience Corner</a:t>
            </a:r>
            <a:r>
              <a:rPr lang="en-US" sz="1530" dirty="0">
                <a:solidFill>
                  <a:srgbClr val="FF0000"/>
                </a:solidFill>
              </a:rPr>
              <a:t>. She wonders how much impact the increased competition from the supermarket has had on </a:t>
            </a:r>
            <a:r>
              <a:rPr lang="en-US" sz="1530" i="1" dirty="0">
                <a:solidFill>
                  <a:srgbClr val="FF0000"/>
                </a:solidFill>
              </a:rPr>
              <a:t>Convenience Corner</a:t>
            </a:r>
            <a:r>
              <a:rPr lang="en-US" sz="1530" dirty="0">
                <a:solidFill>
                  <a:srgbClr val="FF0000"/>
                </a:solidFill>
              </a:rPr>
              <a:t>, and how much impact it may continue to have in the future. She worries that her objective to increase sales at </a:t>
            </a:r>
            <a:r>
              <a:rPr lang="en-US" sz="1530" i="1" dirty="0">
                <a:solidFill>
                  <a:srgbClr val="FF0000"/>
                </a:solidFill>
              </a:rPr>
              <a:t>Convenience Corner </a:t>
            </a:r>
            <a:r>
              <a:rPr lang="en-US" sz="1530" dirty="0">
                <a:solidFill>
                  <a:srgbClr val="FF0000"/>
                </a:solidFill>
              </a:rPr>
              <a:t>by 3% year on year may no longer be achievable. </a:t>
            </a:r>
          </a:p>
        </p:txBody>
      </p:sp>
      <p:sp>
        <p:nvSpPr>
          <p:cNvPr id="7" name="TextBox 6">
            <a:hlinkClick r:id="rId3" action="ppaction://hlinkfile"/>
          </p:cNvPr>
          <p:cNvSpPr txBox="1"/>
          <p:nvPr/>
        </p:nvSpPr>
        <p:spPr>
          <a:xfrm>
            <a:off x="8388424" y="5889466"/>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1744776113"/>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dirty="0" smtClean="0"/>
              <a:t>LO5 </a:t>
            </a:r>
            <a:r>
              <a:rPr lang="en-GB" dirty="0"/>
              <a:t>– </a:t>
            </a:r>
            <a:r>
              <a:rPr lang="en-GB" dirty="0" smtClean="0"/>
              <a:t>Exam Questions</a:t>
            </a:r>
            <a:endParaRPr lang="en-GB"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632311"/>
          </a:xfrm>
          <a:prstGeom prst="rect">
            <a:avLst/>
          </a:prstGeom>
        </p:spPr>
        <p:txBody>
          <a:bodyPr wrap="square">
            <a:spAutoFit/>
          </a:bodyPr>
          <a:lstStyle/>
          <a:p>
            <a:r>
              <a:rPr lang="en-US" b="1" dirty="0">
                <a:solidFill>
                  <a:srgbClr val="FF0000"/>
                </a:solidFill>
              </a:rPr>
              <a:t>27 </a:t>
            </a:r>
            <a:r>
              <a:rPr lang="en-US" dirty="0">
                <a:solidFill>
                  <a:srgbClr val="FF0000"/>
                </a:solidFill>
              </a:rPr>
              <a:t>Explain </a:t>
            </a:r>
            <a:r>
              <a:rPr lang="en-US" b="1" dirty="0">
                <a:solidFill>
                  <a:srgbClr val="FF0000"/>
                </a:solidFill>
              </a:rPr>
              <a:t>one </a:t>
            </a:r>
            <a:r>
              <a:rPr lang="en-US" dirty="0">
                <a:solidFill>
                  <a:srgbClr val="FF0000"/>
                </a:solidFill>
              </a:rPr>
              <a:t>benefit to Kirsten of having good working relationships with the sales assistants. </a:t>
            </a:r>
          </a:p>
          <a:p>
            <a:r>
              <a:rPr lang="en-GB" dirty="0" smtClean="0">
                <a:solidFill>
                  <a:srgbClr val="FF0000"/>
                </a:solidFill>
              </a:rPr>
              <a:t>__________________________________________________________________</a:t>
            </a:r>
            <a:endParaRPr lang="en-GB" dirty="0">
              <a:solidFill>
                <a:srgbClr val="FF0000"/>
              </a:solidFill>
            </a:endParaRPr>
          </a:p>
          <a:p>
            <a:r>
              <a:rPr lang="en-GB" dirty="0" smtClean="0">
                <a:solidFill>
                  <a:srgbClr val="FF0000"/>
                </a:solidFill>
              </a:rPr>
              <a:t>__________________________________________________________________</a:t>
            </a:r>
            <a:endParaRPr lang="en-GB" dirty="0">
              <a:solidFill>
                <a:srgbClr val="FF0000"/>
              </a:solidFill>
            </a:endParaRPr>
          </a:p>
          <a:p>
            <a:r>
              <a:rPr lang="en-GB" dirty="0" smtClean="0">
                <a:solidFill>
                  <a:srgbClr val="FF0000"/>
                </a:solidFill>
              </a:rPr>
              <a:t>__________________________________________________________________</a:t>
            </a:r>
            <a:endParaRPr lang="en-GB" dirty="0">
              <a:solidFill>
                <a:srgbClr val="FF0000"/>
              </a:solidFill>
            </a:endParaRPr>
          </a:p>
          <a:p>
            <a:r>
              <a:rPr lang="en-GB" dirty="0" smtClean="0">
                <a:solidFill>
                  <a:srgbClr val="FF0000"/>
                </a:solidFill>
              </a:rPr>
              <a:t>_______________________________________________________________ </a:t>
            </a:r>
            <a:r>
              <a:rPr lang="en-GB" b="1" dirty="0" smtClean="0">
                <a:solidFill>
                  <a:srgbClr val="FF0000"/>
                </a:solidFill>
              </a:rPr>
              <a:t>[</a:t>
            </a:r>
            <a:r>
              <a:rPr lang="en-GB" b="1" dirty="0">
                <a:solidFill>
                  <a:srgbClr val="FF0000"/>
                </a:solidFill>
              </a:rPr>
              <a:t>2] </a:t>
            </a:r>
            <a:endParaRPr lang="en-GB" b="1" dirty="0" smtClean="0">
              <a:solidFill>
                <a:srgbClr val="FF0000"/>
              </a:solidFill>
            </a:endParaRPr>
          </a:p>
          <a:p>
            <a:r>
              <a:rPr lang="en-US" b="1" dirty="0">
                <a:solidFill>
                  <a:srgbClr val="FF0000"/>
                </a:solidFill>
              </a:rPr>
              <a:t>28 </a:t>
            </a:r>
            <a:r>
              <a:rPr lang="en-US" dirty="0">
                <a:solidFill>
                  <a:srgbClr val="FF0000"/>
                </a:solidFill>
              </a:rPr>
              <a:t>Evaluate possible impacts on </a:t>
            </a:r>
            <a:r>
              <a:rPr lang="en-US" i="1" dirty="0">
                <a:solidFill>
                  <a:srgbClr val="FF0000"/>
                </a:solidFill>
              </a:rPr>
              <a:t>Convenience Corner </a:t>
            </a:r>
            <a:r>
              <a:rPr lang="en-US" dirty="0">
                <a:solidFill>
                  <a:srgbClr val="FF0000"/>
                </a:solidFill>
              </a:rPr>
              <a:t>if Kirsten fails to comply with the Working Time Directive. </a:t>
            </a:r>
          </a:p>
          <a:p>
            <a:r>
              <a:rPr lang="en-GB" b="1"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a:t>
            </a:r>
            <a:r>
              <a:rPr lang="en-GB" b="1" dirty="0">
                <a:solidFill>
                  <a:srgbClr val="FF0000"/>
                </a:solidFill>
              </a:rPr>
              <a:t>12] </a:t>
            </a:r>
            <a:endParaRPr lang="en-US" dirty="0">
              <a:solidFill>
                <a:srgbClr val="FF0000"/>
              </a:solidFill>
            </a:endParaRPr>
          </a:p>
        </p:txBody>
      </p:sp>
      <p:sp>
        <p:nvSpPr>
          <p:cNvPr id="7" name="TextBox 6">
            <a:hlinkClick r:id="rId3" action="ppaction://hlinkfile"/>
          </p:cNvPr>
          <p:cNvSpPr txBox="1"/>
          <p:nvPr/>
        </p:nvSpPr>
        <p:spPr>
          <a:xfrm>
            <a:off x="8460432" y="1052736"/>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1192985341"/>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dirty="0" smtClean="0"/>
              <a:t>LO5 </a:t>
            </a:r>
            <a:r>
              <a:rPr lang="en-GB" dirty="0"/>
              <a:t>– </a:t>
            </a:r>
            <a:r>
              <a:rPr lang="en-GB" dirty="0" smtClean="0"/>
              <a:t>Exam Questions</a:t>
            </a:r>
            <a:endParaRPr lang="en-GB"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2862322"/>
          </a:xfrm>
          <a:prstGeom prst="rect">
            <a:avLst/>
          </a:prstGeom>
        </p:spPr>
        <p:txBody>
          <a:bodyPr wrap="square">
            <a:spAutoFit/>
          </a:bodyPr>
          <a:lstStyle/>
          <a:p>
            <a:r>
              <a:rPr lang="en-US" sz="2000" b="1" dirty="0">
                <a:solidFill>
                  <a:srgbClr val="FF0000"/>
                </a:solidFill>
              </a:rPr>
              <a:t>(c) </a:t>
            </a:r>
            <a:r>
              <a:rPr lang="en-US" sz="2000" dirty="0">
                <a:solidFill>
                  <a:srgbClr val="FF0000"/>
                </a:solidFill>
              </a:rPr>
              <a:t>State </a:t>
            </a:r>
            <a:r>
              <a:rPr lang="en-US" sz="2000" b="1" dirty="0">
                <a:solidFill>
                  <a:srgbClr val="FF0000"/>
                </a:solidFill>
              </a:rPr>
              <a:t>one </a:t>
            </a:r>
            <a:r>
              <a:rPr lang="en-US" sz="2000" dirty="0">
                <a:solidFill>
                  <a:srgbClr val="FF0000"/>
                </a:solidFill>
              </a:rPr>
              <a:t>external stakeholder group who would be interested in </a:t>
            </a:r>
          </a:p>
          <a:p>
            <a:r>
              <a:rPr lang="en-US" sz="2000" dirty="0">
                <a:solidFill>
                  <a:srgbClr val="FF0000"/>
                </a:solidFill>
              </a:rPr>
              <a:t>the cash flow forecast of </a:t>
            </a:r>
            <a:r>
              <a:rPr lang="en-US" sz="2000" i="1" dirty="0">
                <a:solidFill>
                  <a:srgbClr val="FF0000"/>
                </a:solidFill>
              </a:rPr>
              <a:t>Convenience Corner</a:t>
            </a:r>
            <a:r>
              <a:rPr lang="en-US" sz="2000" dirty="0">
                <a:solidFill>
                  <a:srgbClr val="FF0000"/>
                </a:solidFill>
              </a:rPr>
              <a:t>. </a:t>
            </a:r>
            <a:r>
              <a:rPr lang="en-US" sz="2000" dirty="0" smtClean="0">
                <a:solidFill>
                  <a:srgbClr val="FF0000"/>
                </a:solidFill>
              </a:rPr>
              <a:t>Explain </a:t>
            </a:r>
            <a:r>
              <a:rPr lang="en-US" sz="2000" b="1" dirty="0">
                <a:solidFill>
                  <a:srgbClr val="FF0000"/>
                </a:solidFill>
              </a:rPr>
              <a:t>one </a:t>
            </a:r>
            <a:r>
              <a:rPr lang="en-US" sz="2000" dirty="0">
                <a:solidFill>
                  <a:srgbClr val="FF0000"/>
                </a:solidFill>
              </a:rPr>
              <a:t>reason for the interest of your chosen stakeholder group. </a:t>
            </a:r>
          </a:p>
          <a:p>
            <a:r>
              <a:rPr lang="en-GB" sz="2000" dirty="0">
                <a:solidFill>
                  <a:srgbClr val="FF0000"/>
                </a:solidFill>
              </a:rPr>
              <a:t>External stakeholder group </a:t>
            </a:r>
            <a:r>
              <a:rPr lang="en-GB" sz="2000" dirty="0" smtClean="0">
                <a:solidFill>
                  <a:srgbClr val="FF0000"/>
                </a:solidFill>
              </a:rPr>
              <a:t>_____________________________________</a:t>
            </a:r>
            <a:endParaRPr lang="en-GB" sz="2000" dirty="0">
              <a:solidFill>
                <a:srgbClr val="FF0000"/>
              </a:solidFill>
            </a:endParaRPr>
          </a:p>
          <a:p>
            <a:r>
              <a:rPr lang="en-GB" sz="2000" dirty="0">
                <a:solidFill>
                  <a:srgbClr val="FF0000"/>
                </a:solidFill>
              </a:rPr>
              <a:t>Explanation </a:t>
            </a:r>
            <a:r>
              <a:rPr lang="en-GB" sz="2000" dirty="0" smtClean="0">
                <a:solidFill>
                  <a:srgbClr val="FF0000"/>
                </a:solidFill>
              </a:rPr>
              <a:t>_________________________________________________ </a:t>
            </a:r>
            <a:endParaRPr lang="en-GB" sz="2000" dirty="0">
              <a:solidFill>
                <a:srgbClr val="FF0000"/>
              </a:solidFill>
            </a:endParaRPr>
          </a:p>
          <a:p>
            <a:r>
              <a:rPr lang="en-GB" sz="2000" dirty="0" smtClean="0">
                <a:solidFill>
                  <a:srgbClr val="FF0000"/>
                </a:solidFill>
              </a:rPr>
              <a:t>___________________________________________________________ </a:t>
            </a:r>
            <a:endParaRPr lang="en-GB" sz="2000" dirty="0">
              <a:solidFill>
                <a:srgbClr val="FF0000"/>
              </a:solidFill>
            </a:endParaRPr>
          </a:p>
          <a:p>
            <a:r>
              <a:rPr lang="en-GB" sz="2000" dirty="0" smtClean="0">
                <a:solidFill>
                  <a:srgbClr val="FF0000"/>
                </a:solidFill>
              </a:rPr>
              <a:t>___________________________________________________________</a:t>
            </a:r>
            <a:endParaRPr lang="en-GB" sz="2000" dirty="0">
              <a:solidFill>
                <a:srgbClr val="FF0000"/>
              </a:solidFill>
            </a:endParaRPr>
          </a:p>
          <a:p>
            <a:r>
              <a:rPr lang="en-GB" sz="2000" dirty="0" smtClean="0">
                <a:solidFill>
                  <a:srgbClr val="FF0000"/>
                </a:solidFill>
              </a:rPr>
              <a:t>___________________________________________________________</a:t>
            </a:r>
            <a:endParaRPr lang="en-GB" sz="2000" dirty="0">
              <a:solidFill>
                <a:srgbClr val="FF0000"/>
              </a:solidFill>
            </a:endParaRPr>
          </a:p>
          <a:p>
            <a:r>
              <a:rPr lang="en-GB" sz="2000" dirty="0" smtClean="0">
                <a:solidFill>
                  <a:srgbClr val="FF0000"/>
                </a:solidFill>
              </a:rPr>
              <a:t>________________________________________________________ </a:t>
            </a:r>
            <a:r>
              <a:rPr lang="en-GB" sz="2000" b="1" dirty="0" smtClean="0">
                <a:solidFill>
                  <a:srgbClr val="FF0000"/>
                </a:solidFill>
              </a:rPr>
              <a:t>[</a:t>
            </a:r>
            <a:r>
              <a:rPr lang="en-GB" sz="2000" b="1" dirty="0">
                <a:solidFill>
                  <a:srgbClr val="FF0000"/>
                </a:solidFill>
              </a:rPr>
              <a:t>3] </a:t>
            </a:r>
            <a:endParaRPr lang="en-US" sz="2000" dirty="0">
              <a:solidFill>
                <a:srgbClr val="FF0000"/>
              </a:solidFill>
            </a:endParaRPr>
          </a:p>
        </p:txBody>
      </p:sp>
      <p:sp>
        <p:nvSpPr>
          <p:cNvPr id="7" name="TextBox 6">
            <a:hlinkClick r:id="rId3" action="ppaction://hlinkfile"/>
          </p:cNvPr>
          <p:cNvSpPr txBox="1"/>
          <p:nvPr/>
        </p:nvSpPr>
        <p:spPr>
          <a:xfrm>
            <a:off x="8460432" y="5961474"/>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3993701303"/>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(720 GLH)</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401479"/>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300" dirty="0"/>
              <a:t>A stakeholder is any </a:t>
            </a:r>
            <a:r>
              <a:rPr lang="en-US" sz="2300" dirty="0" smtClean="0"/>
              <a:t>individual </a:t>
            </a:r>
            <a:r>
              <a:rPr lang="en-US" sz="2300" dirty="0"/>
              <a:t>or group of </a:t>
            </a:r>
            <a:r>
              <a:rPr lang="en-US" sz="2300" dirty="0" smtClean="0"/>
              <a:t>individuals </a:t>
            </a:r>
            <a:r>
              <a:rPr lang="en-US" sz="2300" dirty="0"/>
              <a:t>who have an interest </a:t>
            </a:r>
            <a:r>
              <a:rPr lang="en-US" sz="2300" dirty="0" smtClean="0"/>
              <a:t>in the </a:t>
            </a:r>
            <a:r>
              <a:rPr lang="en-US" sz="2300" dirty="0"/>
              <a:t>activities of a </a:t>
            </a:r>
            <a:r>
              <a:rPr lang="en-US" sz="2300" dirty="0" smtClean="0"/>
              <a:t>business </a:t>
            </a:r>
            <a:r>
              <a:rPr lang="en-US" sz="2300" dirty="0"/>
              <a:t>because they are affected by, or may be affected by, the activities of that business. </a:t>
            </a:r>
            <a:r>
              <a:rPr lang="en-US" sz="2300" dirty="0" smtClean="0"/>
              <a:t>These may </a:t>
            </a:r>
            <a:r>
              <a:rPr lang="en-US" sz="2300" dirty="0"/>
              <a:t>be internal or </a:t>
            </a:r>
            <a:r>
              <a:rPr lang="en-US" sz="2300" dirty="0" smtClean="0"/>
              <a:t>external.</a:t>
            </a:r>
          </a:p>
          <a:p>
            <a:pPr marL="342900" indent="-342900">
              <a:buClr>
                <a:srgbClr val="00B050"/>
              </a:buClr>
              <a:buFont typeface="Wingdings 3" panose="05040102010807070707" pitchFamily="18" charset="2"/>
              <a:buChar char=""/>
            </a:pPr>
            <a:r>
              <a:rPr lang="en-US" sz="2300" b="1" dirty="0"/>
              <a:t>I</a:t>
            </a:r>
            <a:r>
              <a:rPr lang="en-US" sz="2300" b="1" dirty="0" smtClean="0"/>
              <a:t>nternal </a:t>
            </a:r>
            <a:r>
              <a:rPr lang="en-US" sz="2300" b="1" dirty="0"/>
              <a:t>stakeholders </a:t>
            </a:r>
            <a:r>
              <a:rPr lang="en-US" sz="2300" dirty="0"/>
              <a:t>include owners (sole trader, partners), employees (e.g. chief executive, directors, managers, supervisors, assistants), and trade </a:t>
            </a:r>
            <a:r>
              <a:rPr lang="en-US" sz="2300" dirty="0" smtClean="0"/>
              <a:t>unions.</a:t>
            </a:r>
          </a:p>
          <a:p>
            <a:pPr marL="342900" indent="-342900">
              <a:buClr>
                <a:srgbClr val="00B050"/>
              </a:buClr>
              <a:buFont typeface="Wingdings 3" panose="05040102010807070707" pitchFamily="18" charset="2"/>
              <a:buChar char=""/>
            </a:pPr>
            <a:r>
              <a:rPr lang="en-US" sz="2300" b="1" dirty="0" smtClean="0"/>
              <a:t>External </a:t>
            </a:r>
            <a:r>
              <a:rPr lang="en-US" sz="2300" b="1" dirty="0"/>
              <a:t>stakeholder </a:t>
            </a:r>
            <a:r>
              <a:rPr lang="en-US" sz="2300" dirty="0"/>
              <a:t>groups </a:t>
            </a:r>
            <a:r>
              <a:rPr lang="en-US" sz="2300" dirty="0" smtClean="0"/>
              <a:t>include </a:t>
            </a:r>
            <a:r>
              <a:rPr lang="en-US" sz="2300" dirty="0"/>
              <a:t>shareholders, customers, suppliers, potential investors, lenders, local community, pressure groups, and central and local government (e.g. H.M.R.C., environmental health, planning department</a:t>
            </a:r>
            <a:r>
              <a:rPr lang="en-US" sz="2300" dirty="0" smtClean="0"/>
              <a:t>).</a:t>
            </a:r>
            <a:endParaRPr lang="en-US" sz="2300" dirty="0"/>
          </a:p>
        </p:txBody>
      </p:sp>
      <p:sp>
        <p:nvSpPr>
          <p:cNvPr id="8" name="Title 2"/>
          <p:cNvSpPr>
            <a:spLocks noGrp="1"/>
          </p:cNvSpPr>
          <p:nvPr>
            <p:ph type="title"/>
          </p:nvPr>
        </p:nvSpPr>
        <p:spPr>
          <a:xfrm>
            <a:off x="70266" y="72008"/>
            <a:ext cx="8859452" cy="548680"/>
          </a:xfrm>
        </p:spPr>
        <p:txBody>
          <a:bodyPr>
            <a:noAutofit/>
          </a:bodyPr>
          <a:lstStyle/>
          <a:p>
            <a:r>
              <a:rPr lang="en-US" sz="4000" dirty="0"/>
              <a:t>5.1 </a:t>
            </a:r>
            <a:r>
              <a:rPr lang="en-US" sz="4000" dirty="0" smtClean="0"/>
              <a:t>- Who </a:t>
            </a:r>
            <a:r>
              <a:rPr lang="en-US" sz="4000" dirty="0"/>
              <a:t>the </a:t>
            </a:r>
            <a:r>
              <a:rPr lang="en-US" sz="4000" dirty="0" smtClean="0"/>
              <a:t>Main Stakeholders Are</a:t>
            </a:r>
            <a:endParaRPr lang="en-GB" sz="4000" dirty="0"/>
          </a:p>
        </p:txBody>
      </p:sp>
      <p:graphicFrame>
        <p:nvGraphicFramePr>
          <p:cNvPr id="6" name="Table 5"/>
          <p:cNvGraphicFramePr>
            <a:graphicFrameLocks noGrp="1"/>
          </p:cNvGraphicFramePr>
          <p:nvPr>
            <p:extLst>
              <p:ext uri="{D42A27DB-BD31-4B8C-83A1-F6EECF244321}">
                <p14:modId xmlns:p14="http://schemas.microsoft.com/office/powerpoint/2010/main" val="2186599021"/>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Does a company reputation matter</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Is any news good news in the business world</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err="1" smtClean="0">
                          <a:solidFill>
                            <a:srgbClr val="FF0000"/>
                          </a:solidFill>
                          <a:effectLst/>
                          <a:latin typeface="Arial" pitchFamily="34" charset="0"/>
                          <a:ea typeface="Times New Roman"/>
                          <a:cs typeface="Arial" pitchFamily="34" charset="0"/>
                        </a:rPr>
                        <a:t>Ethiscores</a:t>
                      </a:r>
                      <a:r>
                        <a:rPr lang="en-GB" sz="1300" baseline="0" dirty="0" smtClean="0">
                          <a:solidFill>
                            <a:srgbClr val="FF0000"/>
                          </a:solidFill>
                          <a:effectLst/>
                          <a:latin typeface="Arial" pitchFamily="34" charset="0"/>
                          <a:ea typeface="Times New Roman"/>
                          <a:cs typeface="Arial" pitchFamily="34" charset="0"/>
                        </a:rPr>
                        <a:t> and company reputations</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Does ethics have to impact on profit, can a company market their ethics as a USP</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companies in the UK are allowed to dump 10% of their waste products in the river  legally</a:t>
                      </a:r>
                      <a:endParaRPr lang="en-US"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Are business ethics the same around the world</a:t>
                      </a:r>
                      <a:endParaRPr lang="en-US" sz="130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203497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323529" y="1124744"/>
          <a:ext cx="8496942" cy="5486400"/>
        </p:xfrm>
        <a:graphic>
          <a:graphicData uri="http://schemas.openxmlformats.org/drawingml/2006/table">
            <a:tbl>
              <a:tblPr firstRow="1" bandRow="1">
                <a:tableStyleId>{5C22544A-7EE6-4342-B048-85BDC9FD1C3A}</a:tableStyleId>
              </a:tblPr>
              <a:tblGrid>
                <a:gridCol w="1080119"/>
                <a:gridCol w="4176464"/>
                <a:gridCol w="3240359"/>
              </a:tblGrid>
              <a:tr h="370840">
                <a:tc>
                  <a:txBody>
                    <a:bodyPr/>
                    <a:lstStyle/>
                    <a:p>
                      <a:r>
                        <a:rPr lang="en-US" sz="1400" dirty="0" smtClean="0">
                          <a:latin typeface="Calibri" panose="020F0502020204030204" pitchFamily="34" charset="0"/>
                        </a:rPr>
                        <a:t>Stakeholder Group</a:t>
                      </a:r>
                      <a:endParaRPr lang="en-GB" sz="1400" dirty="0">
                        <a:latin typeface="Calibri" panose="020F0502020204030204" pitchFamily="34" charset="0"/>
                      </a:endParaRPr>
                    </a:p>
                  </a:txBody>
                  <a:tcPr/>
                </a:tc>
                <a:tc>
                  <a:txBody>
                    <a:bodyPr/>
                    <a:lstStyle/>
                    <a:p>
                      <a:r>
                        <a:rPr lang="en-US" sz="1400" dirty="0" smtClean="0">
                          <a:latin typeface="Calibri" panose="020F0502020204030204" pitchFamily="34" charset="0"/>
                        </a:rPr>
                        <a:t>Main Features</a:t>
                      </a:r>
                      <a:endParaRPr lang="en-GB" sz="1400" dirty="0">
                        <a:latin typeface="Calibri" panose="020F0502020204030204" pitchFamily="34" charset="0"/>
                      </a:endParaRPr>
                    </a:p>
                  </a:txBody>
                  <a:tcPr/>
                </a:tc>
                <a:tc>
                  <a:txBody>
                    <a:bodyPr/>
                    <a:lstStyle/>
                    <a:p>
                      <a:r>
                        <a:rPr lang="en-US" sz="1400" dirty="0" smtClean="0">
                          <a:latin typeface="Calibri" panose="020F0502020204030204" pitchFamily="34" charset="0"/>
                        </a:rPr>
                        <a:t>Most likely objectives for the stakeholder group</a:t>
                      </a:r>
                      <a:endParaRPr lang="en-GB" sz="1400" dirty="0">
                        <a:latin typeface="Calibri" panose="020F0502020204030204" pitchFamily="34" charset="0"/>
                      </a:endParaRPr>
                    </a:p>
                  </a:txBody>
                  <a:tcPr/>
                </a:tc>
              </a:tr>
              <a:tr h="365016">
                <a:tc>
                  <a:txBody>
                    <a:bodyPr/>
                    <a:lstStyle/>
                    <a:p>
                      <a:r>
                        <a:rPr lang="en-US" sz="1400" dirty="0" smtClean="0">
                          <a:latin typeface="Calibri" panose="020F0502020204030204" pitchFamily="34" charset="0"/>
                        </a:rPr>
                        <a:t>Owners (Internal)</a:t>
                      </a:r>
                      <a:endParaRPr lang="en-GB" sz="1400" dirty="0">
                        <a:latin typeface="Calibri" panose="020F0502020204030204" pitchFamily="34" charset="0"/>
                      </a:endParaRPr>
                    </a:p>
                  </a:txBody>
                  <a:tcPr/>
                </a:tc>
                <a:tc>
                  <a:txBody>
                    <a:bodyPr/>
                    <a:lstStyle/>
                    <a:p>
                      <a:pPr marL="173038" indent="-173038">
                        <a:buFont typeface="Arial" panose="020B0604020202020204" pitchFamily="34" charset="0"/>
                        <a:buChar char="•"/>
                      </a:pPr>
                      <a:r>
                        <a:rPr lang="en-US" sz="1400" dirty="0" smtClean="0">
                          <a:latin typeface="Calibri" panose="020F0502020204030204" pitchFamily="34" charset="0"/>
                        </a:rPr>
                        <a:t>They put capital in to set up and expand the business</a:t>
                      </a:r>
                    </a:p>
                    <a:p>
                      <a:pPr marL="173038" indent="-173038">
                        <a:buFont typeface="Arial" panose="020B0604020202020204" pitchFamily="34" charset="0"/>
                        <a:buChar char="•"/>
                      </a:pPr>
                      <a:r>
                        <a:rPr lang="en-US" sz="1400" dirty="0" smtClean="0">
                          <a:latin typeface="Calibri" panose="020F0502020204030204" pitchFamily="34" charset="0"/>
                        </a:rPr>
                        <a:t>They will take a share of the profits if the business succeeds</a:t>
                      </a:r>
                    </a:p>
                    <a:p>
                      <a:pPr marL="173038" indent="-173038">
                        <a:buFont typeface="Arial" panose="020B0604020202020204" pitchFamily="34" charset="0"/>
                        <a:buChar char="•"/>
                      </a:pPr>
                      <a:r>
                        <a:rPr lang="en-US" sz="1400" dirty="0" smtClean="0">
                          <a:latin typeface="Calibri" panose="020F0502020204030204" pitchFamily="34" charset="0"/>
                        </a:rPr>
                        <a:t>If the business does not attract enough customers, then</a:t>
                      </a:r>
                      <a:r>
                        <a:rPr lang="en-US" sz="1400" baseline="0" dirty="0" smtClean="0">
                          <a:latin typeface="Calibri" panose="020F0502020204030204" pitchFamily="34" charset="0"/>
                        </a:rPr>
                        <a:t> they may lose the money they invested</a:t>
                      </a:r>
                    </a:p>
                    <a:p>
                      <a:pPr marL="173038" indent="-173038">
                        <a:buFont typeface="Arial" panose="020B0604020202020204" pitchFamily="34" charset="0"/>
                        <a:buChar char="•"/>
                      </a:pPr>
                      <a:r>
                        <a:rPr lang="en-US" sz="1400" baseline="0" dirty="0" smtClean="0">
                          <a:latin typeface="Calibri" panose="020F0502020204030204" pitchFamily="34" charset="0"/>
                        </a:rPr>
                        <a:t>They are risk takers</a:t>
                      </a:r>
                      <a:endParaRPr lang="en-GB" sz="1400" dirty="0">
                        <a:latin typeface="Calibri" panose="020F0502020204030204" pitchFamily="34" charset="0"/>
                      </a:endParaRPr>
                    </a:p>
                  </a:txBody>
                  <a:tcPr/>
                </a:tc>
                <a:tc>
                  <a:txBody>
                    <a:bodyPr/>
                    <a:lstStyle/>
                    <a:p>
                      <a:pPr marL="234950" indent="-234950">
                        <a:buFont typeface="Arial" panose="020B0604020202020204" pitchFamily="34" charset="0"/>
                        <a:buChar char="•"/>
                      </a:pPr>
                      <a:r>
                        <a:rPr lang="en-US" sz="1400" dirty="0" smtClean="0">
                          <a:latin typeface="Calibri" panose="020F0502020204030204" pitchFamily="34" charset="0"/>
                        </a:rPr>
                        <a:t>Share of the profits so that they gain a rate of return on the money put into the business.</a:t>
                      </a:r>
                    </a:p>
                    <a:p>
                      <a:pPr marL="234950" indent="-234950">
                        <a:buFont typeface="Arial" panose="020B0604020202020204" pitchFamily="34" charset="0"/>
                        <a:buChar char="•"/>
                      </a:pPr>
                      <a:r>
                        <a:rPr lang="en-US" sz="1400" dirty="0" smtClean="0">
                          <a:latin typeface="Calibri" panose="020F0502020204030204" pitchFamily="34" charset="0"/>
                        </a:rPr>
                        <a:t>Growth of the business so that the value of their investment increases</a:t>
                      </a:r>
                      <a:endParaRPr lang="en-GB" sz="1400" dirty="0">
                        <a:latin typeface="Calibri" panose="020F0502020204030204" pitchFamily="34" charset="0"/>
                      </a:endParaRPr>
                    </a:p>
                  </a:txBody>
                  <a:tcPr/>
                </a:tc>
              </a:tr>
              <a:tr h="370840">
                <a:tc>
                  <a:txBody>
                    <a:bodyPr/>
                    <a:lstStyle/>
                    <a:p>
                      <a:r>
                        <a:rPr lang="en-US" sz="1400" dirty="0" smtClean="0">
                          <a:latin typeface="Calibri" panose="020F0502020204030204" pitchFamily="34" charset="0"/>
                        </a:rPr>
                        <a:t>Workers (Internal)</a:t>
                      </a:r>
                      <a:endParaRPr lang="en-GB" sz="1400" dirty="0">
                        <a:latin typeface="Calibri" panose="020F0502020204030204" pitchFamily="34" charset="0"/>
                      </a:endParaRPr>
                    </a:p>
                  </a:txBody>
                  <a:tcPr/>
                </a:tc>
                <a:tc>
                  <a:txBody>
                    <a:bodyPr/>
                    <a:lstStyle/>
                    <a:p>
                      <a:pPr marL="173038" indent="-173038">
                        <a:buFont typeface="Arial" panose="020B0604020202020204" pitchFamily="34" charset="0"/>
                        <a:buChar char="•"/>
                      </a:pPr>
                      <a:r>
                        <a:rPr lang="en-US" sz="1400" dirty="0" smtClean="0">
                          <a:latin typeface="Calibri" panose="020F0502020204030204" pitchFamily="34" charset="0"/>
                        </a:rPr>
                        <a:t>Employed</a:t>
                      </a:r>
                      <a:r>
                        <a:rPr lang="en-US" sz="1400" baseline="0" dirty="0" smtClean="0">
                          <a:latin typeface="Calibri" panose="020F0502020204030204" pitchFamily="34" charset="0"/>
                        </a:rPr>
                        <a:t> by the business, employees.</a:t>
                      </a:r>
                    </a:p>
                    <a:p>
                      <a:pPr marL="173038" indent="-173038">
                        <a:buFont typeface="Arial" panose="020B0604020202020204" pitchFamily="34" charset="0"/>
                        <a:buChar char="•"/>
                      </a:pPr>
                      <a:r>
                        <a:rPr lang="en-US" sz="1400" dirty="0" smtClean="0">
                          <a:latin typeface="Calibri" panose="020F0502020204030204" pitchFamily="34" charset="0"/>
                        </a:rPr>
                        <a:t>They have to follow instructions of the managers and may need training to work effectively.</a:t>
                      </a:r>
                    </a:p>
                    <a:p>
                      <a:pPr marL="173038" indent="-173038">
                        <a:buFont typeface="Arial" panose="020B0604020202020204" pitchFamily="34" charset="0"/>
                        <a:buChar char="•"/>
                      </a:pPr>
                      <a:r>
                        <a:rPr lang="en-US" sz="1400" dirty="0" smtClean="0">
                          <a:latin typeface="Calibri" panose="020F0502020204030204" pitchFamily="34" charset="0"/>
                        </a:rPr>
                        <a:t>They may be on full</a:t>
                      </a:r>
                      <a:r>
                        <a:rPr lang="en-US" sz="1400" baseline="0" dirty="0" smtClean="0">
                          <a:latin typeface="Calibri" panose="020F0502020204030204" pitchFamily="34" charset="0"/>
                        </a:rPr>
                        <a:t> or part time contracts and a temporary or permanent basis.</a:t>
                      </a:r>
                    </a:p>
                    <a:p>
                      <a:pPr marL="173038" indent="-173038">
                        <a:buFont typeface="Arial" panose="020B0604020202020204" pitchFamily="34" charset="0"/>
                        <a:buChar char="•"/>
                      </a:pPr>
                      <a:r>
                        <a:rPr lang="en-US" sz="1400" baseline="0" dirty="0" smtClean="0">
                          <a:latin typeface="Calibri" panose="020F0502020204030204" pitchFamily="34" charset="0"/>
                        </a:rPr>
                        <a:t>If there is not enough work for all workers, some may be made redundant (retrenchment) and asked to leave. </a:t>
                      </a:r>
                      <a:endParaRPr lang="en-GB" sz="1400" dirty="0">
                        <a:latin typeface="Calibri" panose="020F0502020204030204" pitchFamily="34" charset="0"/>
                      </a:endParaRPr>
                    </a:p>
                  </a:txBody>
                  <a:tcPr/>
                </a:tc>
                <a:tc>
                  <a:txBody>
                    <a:bodyPr/>
                    <a:lstStyle/>
                    <a:p>
                      <a:pPr marL="234950" indent="-234950">
                        <a:buFont typeface="Arial" panose="020B0604020202020204" pitchFamily="34" charset="0"/>
                        <a:buChar char="•"/>
                      </a:pPr>
                      <a:r>
                        <a:rPr lang="en-US" sz="1400" dirty="0" smtClean="0">
                          <a:latin typeface="Calibri" panose="020F0502020204030204" pitchFamily="34" charset="0"/>
                        </a:rPr>
                        <a:t>Regular</a:t>
                      </a:r>
                      <a:r>
                        <a:rPr lang="en-US" sz="1400" baseline="0" dirty="0" smtClean="0">
                          <a:latin typeface="Calibri" panose="020F0502020204030204" pitchFamily="34" charset="0"/>
                        </a:rPr>
                        <a:t> payment for their work</a:t>
                      </a:r>
                    </a:p>
                    <a:p>
                      <a:pPr marL="234950" indent="-234950">
                        <a:buFont typeface="Arial" panose="020B0604020202020204" pitchFamily="34" charset="0"/>
                        <a:buChar char="•"/>
                      </a:pPr>
                      <a:r>
                        <a:rPr lang="en-US" sz="1400" baseline="0" dirty="0" smtClean="0">
                          <a:latin typeface="Calibri" panose="020F0502020204030204" pitchFamily="34" charset="0"/>
                        </a:rPr>
                        <a:t>Contract of employment</a:t>
                      </a:r>
                    </a:p>
                    <a:p>
                      <a:pPr marL="234950" indent="-234950">
                        <a:buFont typeface="Arial" panose="020B0604020202020204" pitchFamily="34" charset="0"/>
                        <a:buChar char="•"/>
                      </a:pPr>
                      <a:r>
                        <a:rPr lang="en-US" sz="1400" baseline="0" dirty="0" smtClean="0">
                          <a:latin typeface="Calibri" panose="020F0502020204030204" pitchFamily="34" charset="0"/>
                        </a:rPr>
                        <a:t>Job Security – workers do not want to look for new jobs frequently</a:t>
                      </a:r>
                    </a:p>
                    <a:p>
                      <a:pPr marL="234950" indent="-234950">
                        <a:buFont typeface="Arial" panose="020B0604020202020204" pitchFamily="34" charset="0"/>
                        <a:buChar char="•"/>
                      </a:pPr>
                      <a:r>
                        <a:rPr lang="en-US" sz="1400" baseline="0" dirty="0" smtClean="0">
                          <a:latin typeface="Calibri" panose="020F0502020204030204" pitchFamily="34" charset="0"/>
                        </a:rPr>
                        <a:t>Job that gives satisfaction and provides motivation.</a:t>
                      </a:r>
                      <a:endParaRPr lang="en-GB" sz="1400" dirty="0">
                        <a:latin typeface="Calibri" panose="020F0502020204030204" pitchFamily="34" charset="0"/>
                      </a:endParaRPr>
                    </a:p>
                  </a:txBody>
                  <a:tcPr/>
                </a:tc>
              </a:tr>
              <a:tr h="370840">
                <a:tc>
                  <a:txBody>
                    <a:bodyPr/>
                    <a:lstStyle/>
                    <a:p>
                      <a:r>
                        <a:rPr lang="en-US" sz="1400" dirty="0" smtClean="0">
                          <a:latin typeface="Calibri" panose="020F0502020204030204" pitchFamily="34" charset="0"/>
                        </a:rPr>
                        <a:t>Managers (Internal)</a:t>
                      </a:r>
                      <a:endParaRPr lang="en-GB" sz="1400" dirty="0">
                        <a:latin typeface="Calibri" panose="020F0502020204030204" pitchFamily="34" charset="0"/>
                      </a:endParaRPr>
                    </a:p>
                  </a:txBody>
                  <a:tcPr/>
                </a:tc>
                <a:tc>
                  <a:txBody>
                    <a:bodyPr/>
                    <a:lstStyle/>
                    <a:p>
                      <a:pPr marL="173038" indent="-173038">
                        <a:buFont typeface="Arial" panose="020B0604020202020204" pitchFamily="34" charset="0"/>
                        <a:buChar char="•"/>
                      </a:pPr>
                      <a:r>
                        <a:rPr lang="en-US" sz="1400" dirty="0" smtClean="0">
                          <a:latin typeface="Calibri" panose="020F0502020204030204" pitchFamily="34" charset="0"/>
                        </a:rPr>
                        <a:t>They are also employees and control the work of other workers</a:t>
                      </a:r>
                    </a:p>
                    <a:p>
                      <a:pPr marL="173038" indent="-173038">
                        <a:buFont typeface="Arial" panose="020B0604020202020204" pitchFamily="34" charset="0"/>
                        <a:buChar char="•"/>
                      </a:pPr>
                      <a:r>
                        <a:rPr lang="en-US" sz="1400" dirty="0" smtClean="0">
                          <a:latin typeface="Calibri" panose="020F0502020204030204" pitchFamily="34" charset="0"/>
                        </a:rPr>
                        <a:t>They take important decisions</a:t>
                      </a:r>
                    </a:p>
                    <a:p>
                      <a:pPr marL="173038" indent="-173038">
                        <a:buFont typeface="Arial" panose="020B0604020202020204" pitchFamily="34" charset="0"/>
                        <a:buChar char="•"/>
                      </a:pPr>
                      <a:r>
                        <a:rPr lang="en-US" sz="1400" dirty="0" smtClean="0">
                          <a:latin typeface="Calibri" panose="020F0502020204030204" pitchFamily="34" charset="0"/>
                        </a:rPr>
                        <a:t>Their</a:t>
                      </a:r>
                      <a:r>
                        <a:rPr lang="en-US" sz="1400" baseline="0" dirty="0" smtClean="0">
                          <a:latin typeface="Calibri" panose="020F0502020204030204" pitchFamily="34" charset="0"/>
                        </a:rPr>
                        <a:t> successful decisions could lead to business expansion.</a:t>
                      </a:r>
                    </a:p>
                    <a:p>
                      <a:pPr marL="173038" indent="-173038">
                        <a:buFont typeface="Arial" panose="020B0604020202020204" pitchFamily="34" charset="0"/>
                        <a:buChar char="•"/>
                      </a:pPr>
                      <a:r>
                        <a:rPr lang="en-US" sz="1400" baseline="0" dirty="0" smtClean="0">
                          <a:latin typeface="Calibri" panose="020F0502020204030204" pitchFamily="34" charset="0"/>
                        </a:rPr>
                        <a:t>If they make poor decisions, the business could fail.</a:t>
                      </a:r>
                      <a:endParaRPr lang="en-GB" sz="1400" dirty="0">
                        <a:latin typeface="Calibri" panose="020F0502020204030204" pitchFamily="34" charset="0"/>
                      </a:endParaRPr>
                    </a:p>
                  </a:txBody>
                  <a:tcPr/>
                </a:tc>
                <a:tc>
                  <a:txBody>
                    <a:bodyPr/>
                    <a:lstStyle/>
                    <a:p>
                      <a:pPr marL="234950" indent="-234950">
                        <a:buFont typeface="Arial" panose="020B0604020202020204" pitchFamily="34" charset="0"/>
                        <a:buChar char="•"/>
                      </a:pPr>
                      <a:r>
                        <a:rPr lang="en-US" sz="1400" dirty="0" smtClean="0">
                          <a:latin typeface="Calibri" panose="020F0502020204030204" pitchFamily="34" charset="0"/>
                        </a:rPr>
                        <a:t>High salaries because of the important work they do.</a:t>
                      </a:r>
                    </a:p>
                    <a:p>
                      <a:pPr marL="234950" indent="-234950">
                        <a:buFont typeface="Arial" panose="020B0604020202020204" pitchFamily="34" charset="0"/>
                        <a:buChar char="•"/>
                      </a:pPr>
                      <a:r>
                        <a:rPr lang="en-US" sz="1400" dirty="0" smtClean="0">
                          <a:latin typeface="Calibri" panose="020F0502020204030204" pitchFamily="34" charset="0"/>
                        </a:rPr>
                        <a:t>Job Security – depending on success</a:t>
                      </a:r>
                    </a:p>
                    <a:p>
                      <a:pPr marL="234950" indent="-234950">
                        <a:buFont typeface="Arial" panose="020B0604020202020204" pitchFamily="34" charset="0"/>
                        <a:buChar char="•"/>
                      </a:pPr>
                      <a:r>
                        <a:rPr lang="en-US" sz="1400" dirty="0" smtClean="0">
                          <a:latin typeface="Calibri" panose="020F0502020204030204" pitchFamily="34" charset="0"/>
                        </a:rPr>
                        <a:t>Growth of the business so that managers can control a bigger and better known business, giving them more status and power.</a:t>
                      </a:r>
                      <a:endParaRPr lang="en-GB" sz="1400" dirty="0">
                        <a:latin typeface="Calibri" panose="020F0502020204030204" pitchFamily="34" charset="0"/>
                      </a:endParaRPr>
                    </a:p>
                  </a:txBody>
                  <a:tcPr/>
                </a:tc>
              </a:tr>
            </a:tbl>
          </a:graphicData>
        </a:graphic>
      </p:graphicFrame>
      <p:sp>
        <p:nvSpPr>
          <p:cNvPr id="10" name="TextBox 9">
            <a:hlinkClick r:id="rId3" action="ppaction://hlinkfile"/>
          </p:cNvPr>
          <p:cNvSpPr txBox="1"/>
          <p:nvPr/>
        </p:nvSpPr>
        <p:spPr>
          <a:xfrm>
            <a:off x="8316416" y="4437112"/>
            <a:ext cx="360040" cy="584775"/>
          </a:xfrm>
          <a:prstGeom prst="rect">
            <a:avLst/>
          </a:prstGeom>
          <a:noFill/>
        </p:spPr>
        <p:txBody>
          <a:bodyPr wrap="square" rtlCol="0">
            <a:spAutoFit/>
          </a:bodyPr>
          <a:lstStyle/>
          <a:p>
            <a:r>
              <a:rPr lang="en-US" sz="3200" dirty="0" smtClean="0">
                <a:solidFill>
                  <a:srgbClr val="0070C0"/>
                </a:solidFill>
              </a:rPr>
              <a:t>?</a:t>
            </a:r>
            <a:endParaRPr lang="en-GB" dirty="0">
              <a:solidFill>
                <a:srgbClr val="0070C0"/>
              </a:solidFill>
            </a:endParaRPr>
          </a:p>
        </p:txBody>
      </p:sp>
      <p:sp>
        <p:nvSpPr>
          <p:cNvPr id="8" name="Title 2"/>
          <p:cNvSpPr>
            <a:spLocks noGrp="1"/>
          </p:cNvSpPr>
          <p:nvPr>
            <p:ph type="title"/>
          </p:nvPr>
        </p:nvSpPr>
        <p:spPr>
          <a:xfrm>
            <a:off x="70266" y="72008"/>
            <a:ext cx="8859452" cy="548680"/>
          </a:xfrm>
        </p:spPr>
        <p:txBody>
          <a:bodyPr>
            <a:noAutofit/>
          </a:bodyPr>
          <a:lstStyle/>
          <a:p>
            <a:r>
              <a:rPr lang="en-US" sz="4000" dirty="0"/>
              <a:t>5.1 </a:t>
            </a:r>
            <a:r>
              <a:rPr lang="en-US" sz="4000" dirty="0" smtClean="0"/>
              <a:t>- Who </a:t>
            </a:r>
            <a:r>
              <a:rPr lang="en-US" sz="4000" dirty="0"/>
              <a:t>the </a:t>
            </a:r>
            <a:r>
              <a:rPr lang="en-US" sz="4000" dirty="0" smtClean="0"/>
              <a:t>Main Stakeholders Are</a:t>
            </a:r>
            <a:endParaRPr lang="en-GB" sz="4000" dirty="0"/>
          </a:p>
        </p:txBody>
      </p:sp>
    </p:spTree>
    <p:extLst>
      <p:ext uri="{BB962C8B-B14F-4D97-AF65-F5344CB8AC3E}">
        <p14:creationId xmlns:p14="http://schemas.microsoft.com/office/powerpoint/2010/main" val="930555451"/>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251520" y="1124744"/>
          <a:ext cx="8640960" cy="5524500"/>
        </p:xfrm>
        <a:graphic>
          <a:graphicData uri="http://schemas.openxmlformats.org/drawingml/2006/table">
            <a:tbl>
              <a:tblPr firstRow="1" bandRow="1">
                <a:tableStyleId>{5C22544A-7EE6-4342-B048-85BDC9FD1C3A}</a:tableStyleId>
              </a:tblPr>
              <a:tblGrid>
                <a:gridCol w="1171655"/>
                <a:gridCol w="4346941"/>
                <a:gridCol w="3122364"/>
              </a:tblGrid>
              <a:tr h="370840">
                <a:tc>
                  <a:txBody>
                    <a:bodyPr/>
                    <a:lstStyle/>
                    <a:p>
                      <a:r>
                        <a:rPr lang="en-US" sz="1330" dirty="0" smtClean="0">
                          <a:latin typeface="Calibri" panose="020F0502020204030204" pitchFamily="34" charset="0"/>
                        </a:rPr>
                        <a:t>Stakeholder Group</a:t>
                      </a:r>
                      <a:endParaRPr lang="en-GB" sz="1330" dirty="0">
                        <a:latin typeface="Calibri" panose="020F0502020204030204" pitchFamily="34" charset="0"/>
                      </a:endParaRPr>
                    </a:p>
                  </a:txBody>
                  <a:tcPr/>
                </a:tc>
                <a:tc>
                  <a:txBody>
                    <a:bodyPr/>
                    <a:lstStyle/>
                    <a:p>
                      <a:r>
                        <a:rPr lang="en-US" sz="1330" dirty="0" smtClean="0">
                          <a:latin typeface="Calibri" panose="020F0502020204030204" pitchFamily="34" charset="0"/>
                        </a:rPr>
                        <a:t>Main Features</a:t>
                      </a:r>
                      <a:endParaRPr lang="en-GB" sz="1330" dirty="0">
                        <a:latin typeface="Calibri" panose="020F0502020204030204" pitchFamily="34" charset="0"/>
                      </a:endParaRPr>
                    </a:p>
                  </a:txBody>
                  <a:tcPr/>
                </a:tc>
                <a:tc>
                  <a:txBody>
                    <a:bodyPr/>
                    <a:lstStyle/>
                    <a:p>
                      <a:r>
                        <a:rPr lang="en-US" sz="1330" dirty="0" smtClean="0">
                          <a:latin typeface="Calibri" panose="020F0502020204030204" pitchFamily="34" charset="0"/>
                        </a:rPr>
                        <a:t>Most likely objectives for the stakeholder group</a:t>
                      </a:r>
                      <a:endParaRPr lang="en-GB" sz="1330" dirty="0">
                        <a:latin typeface="Calibri" panose="020F0502020204030204" pitchFamily="34" charset="0"/>
                      </a:endParaRPr>
                    </a:p>
                  </a:txBody>
                  <a:tcPr/>
                </a:tc>
              </a:tr>
              <a:tr h="365016">
                <a:tc>
                  <a:txBody>
                    <a:bodyPr/>
                    <a:lstStyle/>
                    <a:p>
                      <a:r>
                        <a:rPr lang="en-US" sz="1330" dirty="0" smtClean="0">
                          <a:latin typeface="Calibri" panose="020F0502020204030204" pitchFamily="34" charset="0"/>
                        </a:rPr>
                        <a:t>Customers (external)</a:t>
                      </a:r>
                      <a:endParaRPr lang="en-GB" sz="1330" dirty="0">
                        <a:latin typeface="Calibri" panose="020F0502020204030204" pitchFamily="34" charset="0"/>
                      </a:endParaRPr>
                    </a:p>
                  </a:txBody>
                  <a:tcPr/>
                </a:tc>
                <a:tc>
                  <a:txBody>
                    <a:bodyPr/>
                    <a:lstStyle/>
                    <a:p>
                      <a:pPr marL="173038" indent="-173038">
                        <a:buFont typeface="Arial" panose="020B0604020202020204" pitchFamily="34" charset="0"/>
                        <a:buChar char="•"/>
                      </a:pPr>
                      <a:r>
                        <a:rPr lang="en-US" sz="1330" dirty="0" smtClean="0">
                          <a:latin typeface="Calibri" panose="020F0502020204030204" pitchFamily="34" charset="0"/>
                        </a:rPr>
                        <a:t>Important to every</a:t>
                      </a:r>
                      <a:r>
                        <a:rPr lang="en-US" sz="1330" baseline="0" dirty="0" smtClean="0">
                          <a:latin typeface="Calibri" panose="020F0502020204030204" pitchFamily="34" charset="0"/>
                        </a:rPr>
                        <a:t> business, they buy the goods or services the business produces or provides</a:t>
                      </a:r>
                      <a:endParaRPr lang="en-US" sz="1330" dirty="0" smtClean="0">
                        <a:latin typeface="Calibri" panose="020F0502020204030204" pitchFamily="34" charset="0"/>
                      </a:endParaRPr>
                    </a:p>
                    <a:p>
                      <a:pPr marL="173038" indent="-173038">
                        <a:buFont typeface="Arial" panose="020B0604020202020204" pitchFamily="34" charset="0"/>
                        <a:buChar char="•"/>
                      </a:pPr>
                      <a:r>
                        <a:rPr lang="en-US" sz="1330" dirty="0" smtClean="0">
                          <a:latin typeface="Calibri" panose="020F0502020204030204" pitchFamily="34" charset="0"/>
                        </a:rPr>
                        <a:t>Without enough customers the business makes losses and eventually fails</a:t>
                      </a:r>
                    </a:p>
                    <a:p>
                      <a:pPr marL="173038" indent="-173038">
                        <a:buFont typeface="Arial" panose="020B0604020202020204" pitchFamily="34" charset="0"/>
                        <a:buChar char="•"/>
                      </a:pPr>
                      <a:r>
                        <a:rPr lang="en-US" sz="1330" dirty="0" smtClean="0">
                          <a:latin typeface="Calibri" panose="020F0502020204030204" pitchFamily="34" charset="0"/>
                        </a:rPr>
                        <a:t>The most successful businesses try to find out what consumers want before making goods or providing services – this is called market research.</a:t>
                      </a:r>
                      <a:endParaRPr lang="en-GB" sz="1330" dirty="0">
                        <a:latin typeface="Calibri" panose="020F0502020204030204" pitchFamily="34" charset="0"/>
                      </a:endParaRPr>
                    </a:p>
                  </a:txBody>
                  <a:tcPr/>
                </a:tc>
                <a:tc>
                  <a:txBody>
                    <a:bodyPr/>
                    <a:lstStyle/>
                    <a:p>
                      <a:pPr marL="234950" indent="-234950">
                        <a:buFont typeface="Arial" panose="020B0604020202020204" pitchFamily="34" charset="0"/>
                        <a:buChar char="•"/>
                      </a:pPr>
                      <a:r>
                        <a:rPr lang="en-US" sz="1330" dirty="0" smtClean="0">
                          <a:latin typeface="Calibri" panose="020F0502020204030204" pitchFamily="34" charset="0"/>
                        </a:rPr>
                        <a:t>Safe and reliable</a:t>
                      </a:r>
                      <a:r>
                        <a:rPr lang="en-US" sz="1330" baseline="0" dirty="0" smtClean="0">
                          <a:latin typeface="Calibri" panose="020F0502020204030204" pitchFamily="34" charset="0"/>
                        </a:rPr>
                        <a:t> products</a:t>
                      </a:r>
                    </a:p>
                    <a:p>
                      <a:pPr marL="234950" indent="-234950">
                        <a:buFont typeface="Arial" panose="020B0604020202020204" pitchFamily="34" charset="0"/>
                        <a:buChar char="•"/>
                      </a:pPr>
                      <a:r>
                        <a:rPr lang="en-US" sz="1330" baseline="0" dirty="0" smtClean="0">
                          <a:latin typeface="Calibri" panose="020F0502020204030204" pitchFamily="34" charset="0"/>
                        </a:rPr>
                        <a:t>Value for money</a:t>
                      </a:r>
                    </a:p>
                    <a:p>
                      <a:pPr marL="234950" indent="-234950">
                        <a:buFont typeface="Arial" panose="020B0604020202020204" pitchFamily="34" charset="0"/>
                        <a:buChar char="•"/>
                      </a:pPr>
                      <a:r>
                        <a:rPr lang="en-US" sz="1330" baseline="0" dirty="0" smtClean="0">
                          <a:latin typeface="Calibri" panose="020F0502020204030204" pitchFamily="34" charset="0"/>
                        </a:rPr>
                        <a:t>Well designed products of good quality</a:t>
                      </a:r>
                    </a:p>
                    <a:p>
                      <a:pPr marL="234950" indent="-234950">
                        <a:buFont typeface="Arial" panose="020B0604020202020204" pitchFamily="34" charset="0"/>
                        <a:buChar char="•"/>
                      </a:pPr>
                      <a:r>
                        <a:rPr lang="en-US" sz="1330" baseline="0" dirty="0" smtClean="0">
                          <a:latin typeface="Calibri" panose="020F0502020204030204" pitchFamily="34" charset="0"/>
                        </a:rPr>
                        <a:t>Reliability of service and maintenance.</a:t>
                      </a:r>
                      <a:endParaRPr lang="en-GB" sz="1330" dirty="0">
                        <a:latin typeface="Calibri" panose="020F0502020204030204" pitchFamily="34" charset="0"/>
                      </a:endParaRPr>
                    </a:p>
                  </a:txBody>
                  <a:tcPr/>
                </a:tc>
              </a:tr>
              <a:tr h="370840">
                <a:tc>
                  <a:txBody>
                    <a:bodyPr/>
                    <a:lstStyle/>
                    <a:p>
                      <a:r>
                        <a:rPr lang="en-US" sz="1330" dirty="0" smtClean="0">
                          <a:latin typeface="Calibri" panose="020F0502020204030204" pitchFamily="34" charset="0"/>
                        </a:rPr>
                        <a:t>Government (external)</a:t>
                      </a:r>
                      <a:endParaRPr lang="en-GB" sz="1330" dirty="0">
                        <a:latin typeface="Calibri" panose="020F0502020204030204" pitchFamily="34" charset="0"/>
                      </a:endParaRPr>
                    </a:p>
                  </a:txBody>
                  <a:tcPr/>
                </a:tc>
                <a:tc>
                  <a:txBody>
                    <a:bodyPr/>
                    <a:lstStyle/>
                    <a:p>
                      <a:pPr marL="173038" indent="-173038">
                        <a:buFont typeface="Arial" panose="020B0604020202020204" pitchFamily="34" charset="0"/>
                        <a:buChar char="•"/>
                      </a:pPr>
                      <a:r>
                        <a:rPr lang="en-US" sz="1330" dirty="0" smtClean="0">
                          <a:latin typeface="Calibri" panose="020F0502020204030204" pitchFamily="34" charset="0"/>
                        </a:rPr>
                        <a:t>They are responsible for the country’s economy</a:t>
                      </a:r>
                    </a:p>
                    <a:p>
                      <a:pPr marL="173038" indent="-173038">
                        <a:buFont typeface="Arial" panose="020B0604020202020204" pitchFamily="34" charset="0"/>
                        <a:buChar char="•"/>
                      </a:pPr>
                      <a:r>
                        <a:rPr lang="en-US" sz="1330" dirty="0" smtClean="0">
                          <a:latin typeface="Calibri" panose="020F0502020204030204" pitchFamily="34" charset="0"/>
                        </a:rPr>
                        <a:t>They</a:t>
                      </a:r>
                      <a:r>
                        <a:rPr lang="en-US" sz="1330" baseline="0" dirty="0" smtClean="0">
                          <a:latin typeface="Calibri" panose="020F0502020204030204" pitchFamily="34" charset="0"/>
                        </a:rPr>
                        <a:t> pass laws to protect consumers and workers</a:t>
                      </a:r>
                      <a:endParaRPr lang="en-GB" sz="1330" dirty="0">
                        <a:latin typeface="Calibri" panose="020F0502020204030204" pitchFamily="34" charset="0"/>
                      </a:endParaRPr>
                    </a:p>
                  </a:txBody>
                  <a:tcPr/>
                </a:tc>
                <a:tc>
                  <a:txBody>
                    <a:bodyPr/>
                    <a:lstStyle/>
                    <a:p>
                      <a:pPr marL="234950" indent="-234950">
                        <a:buFont typeface="Arial" panose="020B0604020202020204" pitchFamily="34" charset="0"/>
                        <a:buChar char="•"/>
                      </a:pPr>
                      <a:r>
                        <a:rPr lang="en-US" sz="1330" dirty="0" smtClean="0">
                          <a:latin typeface="Calibri" panose="020F0502020204030204" pitchFamily="34" charset="0"/>
                        </a:rPr>
                        <a:t>Want the business to succeed</a:t>
                      </a:r>
                      <a:r>
                        <a:rPr lang="en-US" sz="1330" baseline="0" dirty="0" smtClean="0">
                          <a:latin typeface="Calibri" panose="020F0502020204030204" pitchFamily="34" charset="0"/>
                        </a:rPr>
                        <a:t> in their country. Successful businesses will employ workers, pay taxes and increase the country’s output.</a:t>
                      </a:r>
                    </a:p>
                    <a:p>
                      <a:pPr marL="234950" indent="-234950">
                        <a:buFont typeface="Arial" panose="020B0604020202020204" pitchFamily="34" charset="0"/>
                        <a:buChar char="•"/>
                      </a:pPr>
                      <a:r>
                        <a:rPr lang="en-US" sz="1330" baseline="0" dirty="0" smtClean="0">
                          <a:latin typeface="Calibri" panose="020F0502020204030204" pitchFamily="34" charset="0"/>
                        </a:rPr>
                        <a:t>Expect all firms to stay within the law – laws affect business activity</a:t>
                      </a:r>
                      <a:endParaRPr lang="en-GB" sz="1330" dirty="0">
                        <a:latin typeface="Calibri" panose="020F0502020204030204" pitchFamily="34" charset="0"/>
                      </a:endParaRPr>
                    </a:p>
                  </a:txBody>
                  <a:tcPr/>
                </a:tc>
              </a:tr>
              <a:tr h="370840">
                <a:tc>
                  <a:txBody>
                    <a:bodyPr/>
                    <a:lstStyle/>
                    <a:p>
                      <a:r>
                        <a:rPr lang="en-US" sz="1330" dirty="0" smtClean="0">
                          <a:latin typeface="Calibri" panose="020F0502020204030204" pitchFamily="34" charset="0"/>
                        </a:rPr>
                        <a:t>Whole Community (external)</a:t>
                      </a:r>
                      <a:endParaRPr lang="en-GB" sz="1330" dirty="0">
                        <a:latin typeface="Calibri" panose="020F0502020204030204" pitchFamily="34" charset="0"/>
                      </a:endParaRPr>
                    </a:p>
                  </a:txBody>
                  <a:tcPr/>
                </a:tc>
                <a:tc>
                  <a:txBody>
                    <a:bodyPr/>
                    <a:lstStyle/>
                    <a:p>
                      <a:pPr marL="173038" indent="-173038">
                        <a:buFont typeface="Arial" panose="020B0604020202020204" pitchFamily="34" charset="0"/>
                        <a:buChar char="•"/>
                      </a:pPr>
                      <a:r>
                        <a:rPr lang="en-US" sz="1330" dirty="0" smtClean="0">
                          <a:latin typeface="Calibri" panose="020F0502020204030204" pitchFamily="34" charset="0"/>
                        </a:rPr>
                        <a:t>Heavily affected by business activity.</a:t>
                      </a:r>
                      <a:r>
                        <a:rPr lang="en-US" sz="1330" baseline="0" dirty="0" smtClean="0">
                          <a:latin typeface="Calibri" panose="020F0502020204030204" pitchFamily="34" charset="0"/>
                        </a:rPr>
                        <a:t> E.g. Dangerous products might harm the population, factories can produce pollution that damages rivers, the sea and air quality.</a:t>
                      </a:r>
                    </a:p>
                    <a:p>
                      <a:pPr marL="173038" indent="-173038">
                        <a:buFont typeface="Arial" panose="020B0604020202020204" pitchFamily="34" charset="0"/>
                        <a:buChar char="•"/>
                      </a:pPr>
                      <a:r>
                        <a:rPr lang="en-US" sz="1330" baseline="0" dirty="0" smtClean="0">
                          <a:latin typeface="Calibri" panose="020F0502020204030204" pitchFamily="34" charset="0"/>
                        </a:rPr>
                        <a:t>Businesses also create jobs and allow workers to raise their living standards. Many products are beneficial to the community like medicines or public transport.</a:t>
                      </a:r>
                      <a:endParaRPr lang="en-GB" sz="1330" dirty="0">
                        <a:latin typeface="Calibri" panose="020F0502020204030204" pitchFamily="34" charset="0"/>
                      </a:endParaRPr>
                    </a:p>
                  </a:txBody>
                  <a:tcPr/>
                </a:tc>
                <a:tc>
                  <a:txBody>
                    <a:bodyPr/>
                    <a:lstStyle/>
                    <a:p>
                      <a:pPr marL="234950" indent="-234950">
                        <a:buFont typeface="Arial" panose="020B0604020202020204" pitchFamily="34" charset="0"/>
                        <a:buChar char="•"/>
                      </a:pPr>
                      <a:r>
                        <a:rPr lang="en-US" sz="1330" dirty="0" smtClean="0">
                          <a:latin typeface="Calibri" panose="020F0502020204030204" pitchFamily="34" charset="0"/>
                        </a:rPr>
                        <a:t>Jobs for the working population</a:t>
                      </a:r>
                    </a:p>
                    <a:p>
                      <a:pPr marL="234950" indent="-234950">
                        <a:buFont typeface="Arial" panose="020B0604020202020204" pitchFamily="34" charset="0"/>
                        <a:buChar char="•"/>
                      </a:pPr>
                      <a:r>
                        <a:rPr lang="en-US" sz="1330" dirty="0" smtClean="0">
                          <a:latin typeface="Calibri" panose="020F0502020204030204" pitchFamily="34" charset="0"/>
                        </a:rPr>
                        <a:t>Production that does not damage the environment</a:t>
                      </a:r>
                    </a:p>
                    <a:p>
                      <a:pPr marL="234950" indent="-234950">
                        <a:buFont typeface="Arial" panose="020B0604020202020204" pitchFamily="34" charset="0"/>
                        <a:buChar char="•"/>
                      </a:pPr>
                      <a:r>
                        <a:rPr lang="en-US" sz="1330" dirty="0" smtClean="0">
                          <a:latin typeface="Calibri" panose="020F0502020204030204" pitchFamily="34" charset="0"/>
                        </a:rPr>
                        <a:t>Safe products that</a:t>
                      </a:r>
                      <a:r>
                        <a:rPr lang="en-US" sz="1330" baseline="0" dirty="0" smtClean="0">
                          <a:latin typeface="Calibri" panose="020F0502020204030204" pitchFamily="34" charset="0"/>
                        </a:rPr>
                        <a:t> are socially responsible.</a:t>
                      </a:r>
                    </a:p>
                  </a:txBody>
                  <a:tcPr/>
                </a:tc>
              </a:tr>
              <a:tr h="370840">
                <a:tc>
                  <a:txBody>
                    <a:bodyPr/>
                    <a:lstStyle/>
                    <a:p>
                      <a:r>
                        <a:rPr lang="en-US" sz="1330" dirty="0" smtClean="0">
                          <a:latin typeface="Calibri" panose="020F0502020204030204" pitchFamily="34" charset="0"/>
                        </a:rPr>
                        <a:t>Banks (external)</a:t>
                      </a:r>
                      <a:endParaRPr lang="en-GB" sz="1330" dirty="0">
                        <a:latin typeface="Calibri" panose="020F0502020204030204" pitchFamily="34" charset="0"/>
                      </a:endParaRPr>
                    </a:p>
                  </a:txBody>
                  <a:tcPr/>
                </a:tc>
                <a:tc>
                  <a:txBody>
                    <a:bodyPr/>
                    <a:lstStyle/>
                    <a:p>
                      <a:pPr marL="173038" indent="-173038">
                        <a:buFont typeface="Arial" panose="020B0604020202020204" pitchFamily="34" charset="0"/>
                        <a:buChar char="•"/>
                      </a:pPr>
                      <a:r>
                        <a:rPr lang="en-US" sz="1330" dirty="0" smtClean="0">
                          <a:latin typeface="Calibri" panose="020F0502020204030204" pitchFamily="34" charset="0"/>
                        </a:rPr>
                        <a:t>They provide finance for the business’s operations.</a:t>
                      </a:r>
                      <a:endParaRPr lang="en-GB" sz="1330" dirty="0">
                        <a:latin typeface="Calibri" panose="020F0502020204030204" pitchFamily="34" charset="0"/>
                      </a:endParaRPr>
                    </a:p>
                  </a:txBody>
                  <a:tcPr/>
                </a:tc>
                <a:tc>
                  <a:txBody>
                    <a:bodyPr/>
                    <a:lstStyle/>
                    <a:p>
                      <a:pPr marL="234950" indent="-234950">
                        <a:buFont typeface="Arial" panose="020B0604020202020204" pitchFamily="34" charset="0"/>
                        <a:buChar char="•"/>
                      </a:pPr>
                      <a:r>
                        <a:rPr lang="en-US" sz="1330" dirty="0" smtClean="0">
                          <a:latin typeface="Calibri" panose="020F0502020204030204" pitchFamily="34" charset="0"/>
                        </a:rPr>
                        <a:t>Expect the business to be able to pay interest and repay capital lent</a:t>
                      </a:r>
                      <a:r>
                        <a:rPr lang="en-US" sz="1330" baseline="0" dirty="0" smtClean="0">
                          <a:latin typeface="Calibri" panose="020F0502020204030204" pitchFamily="34" charset="0"/>
                        </a:rPr>
                        <a:t> – business must remain liquid.</a:t>
                      </a:r>
                      <a:endParaRPr lang="en-GB" sz="1330" dirty="0">
                        <a:latin typeface="Calibri" panose="020F0502020204030204" pitchFamily="34" charset="0"/>
                      </a:endParaRPr>
                    </a:p>
                  </a:txBody>
                  <a:tcPr/>
                </a:tc>
              </a:tr>
            </a:tbl>
          </a:graphicData>
        </a:graphic>
      </p:graphicFrame>
      <p:sp>
        <p:nvSpPr>
          <p:cNvPr id="8" name="Title 2"/>
          <p:cNvSpPr>
            <a:spLocks noGrp="1"/>
          </p:cNvSpPr>
          <p:nvPr>
            <p:ph type="title"/>
          </p:nvPr>
        </p:nvSpPr>
        <p:spPr>
          <a:xfrm>
            <a:off x="70266" y="72008"/>
            <a:ext cx="8859452" cy="548680"/>
          </a:xfrm>
        </p:spPr>
        <p:txBody>
          <a:bodyPr>
            <a:noAutofit/>
          </a:bodyPr>
          <a:lstStyle/>
          <a:p>
            <a:r>
              <a:rPr lang="en-US" sz="4000" dirty="0"/>
              <a:t>5.1 </a:t>
            </a:r>
            <a:r>
              <a:rPr lang="en-US" sz="4000" dirty="0" smtClean="0"/>
              <a:t>- Who </a:t>
            </a:r>
            <a:r>
              <a:rPr lang="en-US" sz="4000" dirty="0"/>
              <a:t>the </a:t>
            </a:r>
            <a:r>
              <a:rPr lang="en-US" sz="4000" dirty="0" smtClean="0"/>
              <a:t>Main Stakeholders Are</a:t>
            </a:r>
            <a:endParaRPr lang="en-GB" sz="4000" dirty="0"/>
          </a:p>
        </p:txBody>
      </p:sp>
      <p:sp>
        <p:nvSpPr>
          <p:cNvPr id="9" name="TextBox 8">
            <a:hlinkClick r:id="rId3" action="ppaction://hlinkfile"/>
          </p:cNvPr>
          <p:cNvSpPr txBox="1"/>
          <p:nvPr/>
        </p:nvSpPr>
        <p:spPr>
          <a:xfrm>
            <a:off x="8460432" y="5364505"/>
            <a:ext cx="360040" cy="584775"/>
          </a:xfrm>
          <a:prstGeom prst="rect">
            <a:avLst/>
          </a:prstGeom>
          <a:noFill/>
        </p:spPr>
        <p:txBody>
          <a:bodyPr wrap="square" rtlCol="0">
            <a:spAutoFit/>
          </a:bodyPr>
          <a:lstStyle/>
          <a:p>
            <a:r>
              <a:rPr lang="en-US" sz="3200" dirty="0" smtClean="0">
                <a:solidFill>
                  <a:srgbClr val="0070C0"/>
                </a:solidFill>
              </a:rPr>
              <a:t>?</a:t>
            </a:r>
            <a:endParaRPr lang="en-GB" dirty="0">
              <a:solidFill>
                <a:srgbClr val="0070C0"/>
              </a:solidFill>
            </a:endParaRPr>
          </a:p>
        </p:txBody>
      </p:sp>
    </p:spTree>
    <p:extLst>
      <p:ext uri="{BB962C8B-B14F-4D97-AF65-F5344CB8AC3E}">
        <p14:creationId xmlns:p14="http://schemas.microsoft.com/office/powerpoint/2010/main" val="1513951578"/>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 name="Table 49"/>
          <p:cNvGraphicFramePr>
            <a:graphicFrameLocks noGrp="1"/>
          </p:cNvGraphicFramePr>
          <p:nvPr>
            <p:extLst>
              <p:ext uri="{D42A27DB-BD31-4B8C-83A1-F6EECF244321}">
                <p14:modId xmlns:p14="http://schemas.microsoft.com/office/powerpoint/2010/main" val="284602948"/>
              </p:ext>
            </p:extLst>
          </p:nvPr>
        </p:nvGraphicFramePr>
        <p:xfrm>
          <a:off x="251519" y="1052736"/>
          <a:ext cx="6796203" cy="5632704"/>
        </p:xfrm>
        <a:graphic>
          <a:graphicData uri="http://schemas.openxmlformats.org/drawingml/2006/table">
            <a:tbl>
              <a:tblPr firstRow="1" bandRow="1">
                <a:tableStyleId>{2D5ABB26-0587-4C30-8999-92F81FD0307C}</a:tableStyleId>
              </a:tblPr>
              <a:tblGrid>
                <a:gridCol w="6796203"/>
              </a:tblGrid>
              <a:tr h="5184576">
                <a:tc>
                  <a:txBody>
                    <a:bodyPr/>
                    <a:lstStyle/>
                    <a:p>
                      <a:pPr marL="0" lvl="0" indent="0">
                        <a:spcAft>
                          <a:spcPts val="0"/>
                        </a:spcAft>
                        <a:buClr>
                          <a:srgbClr val="00B050"/>
                        </a:buClr>
                        <a:buFont typeface="Wingdings 3" panose="05040102010807070707" pitchFamily="18" charset="2"/>
                        <a:buNone/>
                      </a:pPr>
                      <a:r>
                        <a:rPr kumimoji="0" lang="en-US" sz="2020" b="1" kern="1200" baseline="0" dirty="0" smtClean="0">
                          <a:solidFill>
                            <a:schemeClr val="tx1"/>
                          </a:solidFill>
                          <a:effectLst/>
                          <a:latin typeface="Arial" panose="020B0604020202020204" pitchFamily="34" charset="0"/>
                          <a:ea typeface="+mn-ea"/>
                          <a:cs typeface="Arial" panose="020B0604020202020204" pitchFamily="34" charset="0"/>
                        </a:rPr>
                        <a:t>Internal</a:t>
                      </a:r>
                    </a:p>
                    <a:p>
                      <a:pPr marL="457200" lvl="0" indent="-457200">
                        <a:spcAft>
                          <a:spcPts val="0"/>
                        </a:spcAft>
                        <a:buClr>
                          <a:srgbClr val="00B050"/>
                        </a:buClr>
                        <a:buFont typeface="Wingdings 3" panose="05040102010807070707" pitchFamily="18" charset="2"/>
                        <a:buChar char=""/>
                      </a:pPr>
                      <a:r>
                        <a:rPr kumimoji="0" lang="en-US" sz="2020" b="1" kern="1200" baseline="0" dirty="0" smtClean="0">
                          <a:solidFill>
                            <a:schemeClr val="tx1"/>
                          </a:solidFill>
                          <a:effectLst/>
                          <a:latin typeface="Arial" panose="020B0604020202020204" pitchFamily="34" charset="0"/>
                          <a:ea typeface="+mn-ea"/>
                          <a:cs typeface="Arial" panose="020B0604020202020204" pitchFamily="34" charset="0"/>
                        </a:rPr>
                        <a:t>Employees</a:t>
                      </a:r>
                      <a:r>
                        <a:rPr kumimoji="0" lang="en-US" sz="2020" kern="1200" baseline="0" dirty="0" smtClean="0">
                          <a:solidFill>
                            <a:schemeClr val="tx1"/>
                          </a:solidFill>
                          <a:effectLst/>
                          <a:latin typeface="Arial" panose="020B0604020202020204" pitchFamily="34" charset="0"/>
                          <a:ea typeface="+mn-ea"/>
                          <a:cs typeface="Arial" panose="020B0604020202020204" pitchFamily="34" charset="0"/>
                        </a:rPr>
                        <a:t> use their skills and expertise to work in the business and to help the business to achieve its stated aims. They expect to be paid fairly and on time, and to be treated in a way that companies with employment laws.</a:t>
                      </a:r>
                    </a:p>
                    <a:p>
                      <a:pPr marL="457200" lvl="0" indent="-457200">
                        <a:spcAft>
                          <a:spcPts val="0"/>
                        </a:spcAft>
                        <a:buClr>
                          <a:srgbClr val="00B050"/>
                        </a:buClr>
                        <a:buFont typeface="Wingdings 3" panose="05040102010807070707" pitchFamily="18" charset="2"/>
                        <a:buChar char=""/>
                      </a:pPr>
                      <a:r>
                        <a:rPr kumimoji="0" lang="en-US" sz="2020" kern="1200" baseline="0" dirty="0" smtClean="0">
                          <a:solidFill>
                            <a:schemeClr val="tx1"/>
                          </a:solidFill>
                          <a:effectLst/>
                          <a:latin typeface="Arial" panose="020B0604020202020204" pitchFamily="34" charset="0"/>
                          <a:ea typeface="+mn-ea"/>
                          <a:cs typeface="Arial" panose="020B0604020202020204" pitchFamily="34" charset="0"/>
                        </a:rPr>
                        <a:t>Employees have a responsibility to the business, to work efficiently and not breach their contract with the business.</a:t>
                      </a:r>
                    </a:p>
                    <a:p>
                      <a:pPr marL="457200" lvl="0" indent="-457200">
                        <a:spcAft>
                          <a:spcPts val="0"/>
                        </a:spcAft>
                        <a:buClr>
                          <a:srgbClr val="00B050"/>
                        </a:buClr>
                        <a:buFont typeface="Wingdings 3" panose="05040102010807070707" pitchFamily="18" charset="2"/>
                        <a:buChar char=""/>
                      </a:pPr>
                      <a:r>
                        <a:rPr kumimoji="0" lang="en-US" sz="2020" b="1" kern="1200" baseline="0" dirty="0" smtClean="0">
                          <a:solidFill>
                            <a:schemeClr val="tx1"/>
                          </a:solidFill>
                          <a:effectLst/>
                          <a:latin typeface="Arial" panose="020B0604020202020204" pitchFamily="34" charset="0"/>
                          <a:ea typeface="+mn-ea"/>
                          <a:cs typeface="Arial" panose="020B0604020202020204" pitchFamily="34" charset="0"/>
                        </a:rPr>
                        <a:t>Managers</a:t>
                      </a:r>
                      <a:r>
                        <a:rPr kumimoji="0" lang="en-US" sz="2020" b="0" kern="1200" baseline="0" dirty="0" smtClean="0">
                          <a:solidFill>
                            <a:schemeClr val="tx1"/>
                          </a:solidFill>
                          <a:effectLst/>
                          <a:latin typeface="Arial" panose="020B0604020202020204" pitchFamily="34" charset="0"/>
                          <a:ea typeface="+mn-ea"/>
                          <a:cs typeface="Arial" panose="020B0604020202020204" pitchFamily="34" charset="0"/>
                        </a:rPr>
                        <a:t> organise the resources of a business in order to achieve the business objectives. They must ensure that they have the relevant resources in place to allow those objectives to be satisfied. It is reasonable for managers to expect that they will be given access all the necessary resources to allow them to work towards meeting business objectives. They have a responsibility to manage the resources of the business in an efficient and effective manner.</a:t>
                      </a:r>
                      <a:endParaRPr kumimoji="0" lang="en-US" sz="2020" b="0" kern="1200" baseline="0" dirty="0" smtClean="0">
                        <a:solidFill>
                          <a:schemeClr val="tx1"/>
                        </a:solidFill>
                        <a:effectLst/>
                        <a:latin typeface="Arial" panose="020B0604020202020204" pitchFamily="34" charset="0"/>
                        <a:ea typeface="+mn-ea"/>
                        <a:cs typeface="Arial" panose="020B0604020202020204" pitchFamily="34" charset="0"/>
                      </a:endParaRPr>
                    </a:p>
                  </a:txBody>
                  <a:tcPr/>
                </a:tc>
              </a:tr>
            </a:tbl>
          </a:graphicData>
        </a:graphic>
      </p:graphicFrame>
      <p:graphicFrame>
        <p:nvGraphicFramePr>
          <p:cNvPr id="8" name="Table 7"/>
          <p:cNvGraphicFramePr>
            <a:graphicFrameLocks noGrp="1"/>
          </p:cNvGraphicFramePr>
          <p:nvPr>
            <p:extLst/>
          </p:nvPr>
        </p:nvGraphicFramePr>
        <p:xfrm>
          <a:off x="7090735" y="1161875"/>
          <a:ext cx="1693423" cy="5330803"/>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693423"/>
              </a:tblGrid>
              <a:tr h="331050">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99753">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is SMART</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is the difference between and Aim and an Objective</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Why would Objectives change when a company merges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happens when Objectives are not met</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are objectives of a charity different from a private business.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99920" y="1196753"/>
            <a:ext cx="1541226" cy="273822"/>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548680"/>
          </a:xfrm>
        </p:spPr>
        <p:txBody>
          <a:bodyPr>
            <a:noAutofit/>
          </a:bodyPr>
          <a:lstStyle/>
          <a:p>
            <a:r>
              <a:rPr lang="en-US" sz="4000" dirty="0"/>
              <a:t>5.1 </a:t>
            </a:r>
            <a:r>
              <a:rPr lang="en-US" sz="4000" dirty="0" smtClean="0"/>
              <a:t>- Who </a:t>
            </a:r>
            <a:r>
              <a:rPr lang="en-US" sz="4000" dirty="0"/>
              <a:t>the </a:t>
            </a:r>
            <a:r>
              <a:rPr lang="en-US" sz="4000" dirty="0" smtClean="0"/>
              <a:t>Main Stakeholders Are</a:t>
            </a:r>
            <a:endParaRPr lang="en-GB" sz="4000" dirty="0"/>
          </a:p>
        </p:txBody>
      </p:sp>
    </p:spTree>
    <p:extLst>
      <p:ext uri="{BB962C8B-B14F-4D97-AF65-F5344CB8AC3E}">
        <p14:creationId xmlns:p14="http://schemas.microsoft.com/office/powerpoint/2010/main" val="1041561819"/>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47407</TotalTime>
  <Words>5992</Words>
  <Application>Microsoft Office PowerPoint</Application>
  <PresentationFormat>On-screen Show (4:3)</PresentationFormat>
  <Paragraphs>486</Paragraphs>
  <Slides>33</Slides>
  <Notes>33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33</vt:i4>
      </vt:variant>
    </vt:vector>
  </HeadingPairs>
  <TitlesOfParts>
    <vt:vector size="41" baseType="lpstr">
      <vt:lpstr>Arial</vt:lpstr>
      <vt:lpstr>Calibri</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5.1 - Who the Main Stakeholders Are</vt:lpstr>
      <vt:lpstr>5.1 - Who the Main Stakeholders Are</vt:lpstr>
      <vt:lpstr>5.1 - Who the Main Stakeholders Are</vt:lpstr>
      <vt:lpstr>5.1 - Who the Main Stakeholders Are</vt:lpstr>
      <vt:lpstr>5.1 - Who the Main Stakeholders Are</vt:lpstr>
      <vt:lpstr>5.1 - Who the Main Stakeholders Are</vt:lpstr>
      <vt:lpstr>5.1 - Who the Main Stakeholders Are</vt:lpstr>
      <vt:lpstr>5.1 - Who the Main Stakeholders Are</vt:lpstr>
      <vt:lpstr>5.1 - Who the Main Stakeholders Are</vt:lpstr>
      <vt:lpstr>5.2 - Stakeholder Groups and Business Behaviour </vt:lpstr>
      <vt:lpstr>5.2 - Stakeholder Groups and Business Behaviour </vt:lpstr>
      <vt:lpstr>5.2 - Stakeholder Groups and Business Behaviour </vt:lpstr>
      <vt:lpstr>5.2 - How and why a business needs to be accountable to its stakeholders</vt:lpstr>
      <vt:lpstr>5.2 - Stakeholder Groups and Business Behaviour </vt:lpstr>
      <vt:lpstr>5.2 - Stakeholder Groups and Business Behaviour </vt:lpstr>
      <vt:lpstr>5.3 – Conflict of Stakeholders Objectives</vt:lpstr>
      <vt:lpstr>5.3 – Case Study Example – Business Stakeholders</vt:lpstr>
      <vt:lpstr>5.3 – Revision – Business Stakeholders and their aims</vt:lpstr>
      <vt:lpstr>Exam-style Questions - Paper 1</vt:lpstr>
      <vt:lpstr>Exam-style Questions - Paper 1</vt:lpstr>
      <vt:lpstr>5.4 – Business Response to Stakeholder Conflicts</vt:lpstr>
      <vt:lpstr>5.4 - How conflict might arise from stakeholders having different aims</vt:lpstr>
      <vt:lpstr>5.5 – Stakeholder Consequences of being listened to</vt:lpstr>
      <vt:lpstr>5.5 – Stakeholder Consequences</vt:lpstr>
      <vt:lpstr>PowerPoint Presentation</vt:lpstr>
      <vt:lpstr>PowerPoint Presentation</vt:lpstr>
      <vt:lpstr>PowerPoint Presentation</vt:lpstr>
      <vt:lpstr>PowerPoint Presentation</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01 - LO5 - Cambridge Technicals</dc:title>
  <dc:subject>eBusiness</dc:subject>
  <dc:creator>Enderoth</dc:creator>
  <cp:lastModifiedBy>Stephen Rafferty</cp:lastModifiedBy>
  <cp:revision>1591</cp:revision>
  <cp:lastPrinted>2014-01-22T18:25:48Z</cp:lastPrinted>
  <dcterms:created xsi:type="dcterms:W3CDTF">2008-03-12T11:01:44Z</dcterms:created>
  <dcterms:modified xsi:type="dcterms:W3CDTF">2016-08-11T09:05:31Z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